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78"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Lobster"/>
      <p:regular r:id="rId29"/>
    </p:embeddedFont>
    <p:embeddedFont>
      <p:font typeface="Nuni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69087A-6B1B-40E2-B296-D06A2ECEBCC0}" type="doc">
      <dgm:prSet loTypeId="urn:microsoft.com/office/officeart/2005/8/layout/cycle4" loCatId="matrix" qsTypeId="urn:microsoft.com/office/officeart/2005/8/quickstyle/simple1" qsCatId="simple" csTypeId="urn:microsoft.com/office/officeart/2005/8/colors/accent1_3" csCatId="accent1" phldr="1"/>
      <dgm:spPr/>
      <dgm:t>
        <a:bodyPr/>
        <a:lstStyle/>
        <a:p>
          <a:endParaRPr lang="en-US"/>
        </a:p>
      </dgm:t>
    </dgm:pt>
    <dgm:pt modelId="{7C5AA7D7-649A-4278-9EE4-BE720359290A}">
      <dgm:prSet phldrT="[Text]"/>
      <dgm:spPr/>
      <dgm:t>
        <a:bodyPr/>
        <a:lstStyle/>
        <a:p>
          <a:r>
            <a:rPr lang="en-US" dirty="0" smtClean="0"/>
            <a:t>Background</a:t>
          </a:r>
          <a:endParaRPr lang="en-US" dirty="0"/>
        </a:p>
      </dgm:t>
    </dgm:pt>
    <dgm:pt modelId="{A5D4718D-A922-45CF-9EBD-A4ECC0450D00}" type="parTrans" cxnId="{A544E83B-7772-4DD0-B7CC-988DF4E04A58}">
      <dgm:prSet/>
      <dgm:spPr/>
      <dgm:t>
        <a:bodyPr/>
        <a:lstStyle/>
        <a:p>
          <a:endParaRPr lang="en-US"/>
        </a:p>
      </dgm:t>
    </dgm:pt>
    <dgm:pt modelId="{33859DCA-4BFE-481A-8254-6E3D7DC0B6D9}" type="sibTrans" cxnId="{A544E83B-7772-4DD0-B7CC-988DF4E04A58}">
      <dgm:prSet/>
      <dgm:spPr/>
      <dgm:t>
        <a:bodyPr/>
        <a:lstStyle/>
        <a:p>
          <a:endParaRPr lang="en-US"/>
        </a:p>
      </dgm:t>
    </dgm:pt>
    <dgm:pt modelId="{FEFEE1C6-0874-4ED4-B582-ADFCB083B246}">
      <dgm:prSet phldrT="[Text]" custT="1"/>
      <dgm:spPr/>
      <dgm:t>
        <a:bodyPr/>
        <a:lstStyle/>
        <a:p>
          <a:r>
            <a:rPr lang="en-US" sz="1300" dirty="0" smtClean="0"/>
            <a:t>Literature Review</a:t>
          </a:r>
          <a:endParaRPr lang="en-US" sz="1300" dirty="0"/>
        </a:p>
      </dgm:t>
    </dgm:pt>
    <dgm:pt modelId="{F0F3638D-23D3-4C32-963D-FF62B19D5003}" type="parTrans" cxnId="{C4BA6286-EAF6-4195-B38D-1AFF3DD1647A}">
      <dgm:prSet/>
      <dgm:spPr/>
      <dgm:t>
        <a:bodyPr/>
        <a:lstStyle/>
        <a:p>
          <a:endParaRPr lang="en-US"/>
        </a:p>
      </dgm:t>
    </dgm:pt>
    <dgm:pt modelId="{532D41B5-2CE6-4DE0-8ED8-475C420E5656}" type="sibTrans" cxnId="{C4BA6286-EAF6-4195-B38D-1AFF3DD1647A}">
      <dgm:prSet/>
      <dgm:spPr/>
      <dgm:t>
        <a:bodyPr/>
        <a:lstStyle/>
        <a:p>
          <a:endParaRPr lang="en-US"/>
        </a:p>
      </dgm:t>
    </dgm:pt>
    <dgm:pt modelId="{4747FC73-AD1E-4B7E-963C-8EF9F7ACAE3D}">
      <dgm:prSet phldrT="[Text]"/>
      <dgm:spPr/>
      <dgm:t>
        <a:bodyPr/>
        <a:lstStyle/>
        <a:p>
          <a:r>
            <a:rPr lang="en-US" dirty="0" smtClean="0"/>
            <a:t>MATLAB®</a:t>
          </a:r>
          <a:r>
            <a:rPr lang="en-US" dirty="0" smtClean="0">
              <a:latin typeface="Times New Roman" panose="02020603050405020304" pitchFamily="18" charset="0"/>
              <a:cs typeface="Times New Roman" panose="02020603050405020304" pitchFamily="18" charset="0"/>
            </a:rPr>
            <a:t>®</a:t>
          </a:r>
          <a:endParaRPr lang="en-US" dirty="0"/>
        </a:p>
      </dgm:t>
    </dgm:pt>
    <dgm:pt modelId="{4EC254BD-7386-4133-9913-08782B623DA7}" type="parTrans" cxnId="{4CDA0572-4160-4322-97DE-308C15F3912E}">
      <dgm:prSet/>
      <dgm:spPr/>
      <dgm:t>
        <a:bodyPr/>
        <a:lstStyle/>
        <a:p>
          <a:endParaRPr lang="en-US"/>
        </a:p>
      </dgm:t>
    </dgm:pt>
    <dgm:pt modelId="{651EEE05-E933-491A-A935-2F8AE1A0D94B}" type="sibTrans" cxnId="{4CDA0572-4160-4322-97DE-308C15F3912E}">
      <dgm:prSet/>
      <dgm:spPr/>
      <dgm:t>
        <a:bodyPr/>
        <a:lstStyle/>
        <a:p>
          <a:endParaRPr lang="en-US"/>
        </a:p>
      </dgm:t>
    </dgm:pt>
    <dgm:pt modelId="{C8ED7BE7-D5ED-4CC5-9413-9219B12B369B}">
      <dgm:prSet phldrT="[Text]" custT="1"/>
      <dgm:spPr/>
      <dgm:t>
        <a:bodyPr/>
        <a:lstStyle/>
        <a:p>
          <a:r>
            <a:rPr lang="en-US" sz="1300" dirty="0" smtClean="0"/>
            <a:t>Understanding  Code for the TSP algorithms: NN, 2-opt, GA</a:t>
          </a:r>
          <a:endParaRPr lang="en-US" sz="1300" dirty="0"/>
        </a:p>
      </dgm:t>
    </dgm:pt>
    <dgm:pt modelId="{4F63307E-CBB6-4251-B681-318FAD88186C}" type="parTrans" cxnId="{F3CD3048-BED2-45F8-BCF3-9781AB96EDD5}">
      <dgm:prSet/>
      <dgm:spPr/>
      <dgm:t>
        <a:bodyPr/>
        <a:lstStyle/>
        <a:p>
          <a:endParaRPr lang="en-US"/>
        </a:p>
      </dgm:t>
    </dgm:pt>
    <dgm:pt modelId="{5FC91BC5-49A9-4B4C-9EE7-5CEF076BA267}" type="sibTrans" cxnId="{F3CD3048-BED2-45F8-BCF3-9781AB96EDD5}">
      <dgm:prSet/>
      <dgm:spPr/>
      <dgm:t>
        <a:bodyPr/>
        <a:lstStyle/>
        <a:p>
          <a:endParaRPr lang="en-US"/>
        </a:p>
      </dgm:t>
    </dgm:pt>
    <dgm:pt modelId="{C05C170E-511D-41DA-BDEB-91E23EDB2927}">
      <dgm:prSet phldrT="[Text]"/>
      <dgm:spPr/>
      <dgm:t>
        <a:bodyPr/>
        <a:lstStyle/>
        <a:p>
          <a:r>
            <a:rPr lang="en-US" dirty="0" smtClean="0"/>
            <a:t>Analysis</a:t>
          </a:r>
          <a:endParaRPr lang="en-US" dirty="0"/>
        </a:p>
      </dgm:t>
    </dgm:pt>
    <dgm:pt modelId="{B79B4DD8-09F3-4D32-A159-307FB1B8099D}" type="parTrans" cxnId="{157F053D-6358-4A82-BC60-2F1D24DD788D}">
      <dgm:prSet/>
      <dgm:spPr/>
      <dgm:t>
        <a:bodyPr/>
        <a:lstStyle/>
        <a:p>
          <a:endParaRPr lang="en-US"/>
        </a:p>
      </dgm:t>
    </dgm:pt>
    <dgm:pt modelId="{9C056DA9-BA75-4162-948F-FFD9BB10F736}" type="sibTrans" cxnId="{157F053D-6358-4A82-BC60-2F1D24DD788D}">
      <dgm:prSet/>
      <dgm:spPr/>
      <dgm:t>
        <a:bodyPr/>
        <a:lstStyle/>
        <a:p>
          <a:endParaRPr lang="en-US"/>
        </a:p>
      </dgm:t>
    </dgm:pt>
    <dgm:pt modelId="{CEEA933A-40B4-42B4-94CA-8A52C1FF3CFC}">
      <dgm:prSet phldrT="[Text]" custT="1"/>
      <dgm:spPr/>
      <dgm:t>
        <a:bodyPr/>
        <a:lstStyle/>
        <a:p>
          <a:r>
            <a:rPr lang="en-US" sz="1500" dirty="0" smtClean="0"/>
            <a:t> </a:t>
          </a:r>
          <a:r>
            <a:rPr lang="en-US" sz="1300" dirty="0" smtClean="0"/>
            <a:t>Compare Results</a:t>
          </a:r>
          <a:endParaRPr lang="en-US" sz="1300" dirty="0"/>
        </a:p>
      </dgm:t>
    </dgm:pt>
    <dgm:pt modelId="{E710C98E-9C7F-4FBF-BEFE-6A4648031A6C}" type="parTrans" cxnId="{6247AD5D-A487-40F7-8CE9-D8510E735B8F}">
      <dgm:prSet/>
      <dgm:spPr/>
      <dgm:t>
        <a:bodyPr/>
        <a:lstStyle/>
        <a:p>
          <a:endParaRPr lang="en-US"/>
        </a:p>
      </dgm:t>
    </dgm:pt>
    <dgm:pt modelId="{C4351322-59E0-4E77-84BB-CC37F74F3428}" type="sibTrans" cxnId="{6247AD5D-A487-40F7-8CE9-D8510E735B8F}">
      <dgm:prSet/>
      <dgm:spPr/>
      <dgm:t>
        <a:bodyPr/>
        <a:lstStyle/>
        <a:p>
          <a:endParaRPr lang="en-US"/>
        </a:p>
      </dgm:t>
    </dgm:pt>
    <dgm:pt modelId="{5DAFE1B3-0554-42AB-86AF-A7AE391D79C7}">
      <dgm:prSet phldrT="[Text]"/>
      <dgm:spPr/>
      <dgm:t>
        <a:bodyPr/>
        <a:lstStyle/>
        <a:p>
          <a:r>
            <a:rPr lang="en-US" dirty="0" smtClean="0"/>
            <a:t>Experiment</a:t>
          </a:r>
          <a:endParaRPr lang="en-US" dirty="0"/>
        </a:p>
      </dgm:t>
    </dgm:pt>
    <dgm:pt modelId="{50B8AD81-016E-4F58-92B3-DF3ADD26480F}" type="parTrans" cxnId="{0CC291B5-BEC1-437D-B773-B813AB3DC463}">
      <dgm:prSet/>
      <dgm:spPr/>
      <dgm:t>
        <a:bodyPr/>
        <a:lstStyle/>
        <a:p>
          <a:endParaRPr lang="en-US"/>
        </a:p>
      </dgm:t>
    </dgm:pt>
    <dgm:pt modelId="{FF8454FA-7F83-412D-91FF-5D355D381152}" type="sibTrans" cxnId="{0CC291B5-BEC1-437D-B773-B813AB3DC463}">
      <dgm:prSet/>
      <dgm:spPr/>
      <dgm:t>
        <a:bodyPr/>
        <a:lstStyle/>
        <a:p>
          <a:endParaRPr lang="en-US"/>
        </a:p>
      </dgm:t>
    </dgm:pt>
    <dgm:pt modelId="{3C7E502B-14AA-40FF-B01C-48F9EA7D1D17}">
      <dgm:prSet phldrT="[Text]" custT="1"/>
      <dgm:spPr/>
      <dgm:t>
        <a:bodyPr/>
        <a:lstStyle/>
        <a:p>
          <a:pPr algn="ctr"/>
          <a:r>
            <a:rPr lang="en-US" sz="1300" dirty="0" smtClean="0"/>
            <a:t>Test different values to compare the algorithms</a:t>
          </a:r>
          <a:endParaRPr lang="en-US" sz="1300" dirty="0"/>
        </a:p>
      </dgm:t>
    </dgm:pt>
    <dgm:pt modelId="{CAAF7642-D543-4BA0-A475-3DA7FAEEEC7F}" type="parTrans" cxnId="{AA7E2D85-1B2A-4942-B913-4CD25566A500}">
      <dgm:prSet/>
      <dgm:spPr/>
      <dgm:t>
        <a:bodyPr/>
        <a:lstStyle/>
        <a:p>
          <a:endParaRPr lang="en-US"/>
        </a:p>
      </dgm:t>
    </dgm:pt>
    <dgm:pt modelId="{726BCC01-CAC1-4A27-987D-BAAF23435DCC}" type="sibTrans" cxnId="{AA7E2D85-1B2A-4942-B913-4CD25566A500}">
      <dgm:prSet/>
      <dgm:spPr/>
      <dgm:t>
        <a:bodyPr/>
        <a:lstStyle/>
        <a:p>
          <a:endParaRPr lang="en-US"/>
        </a:p>
      </dgm:t>
    </dgm:pt>
    <dgm:pt modelId="{43A41E28-BAC8-4548-AA89-D6448107AC27}">
      <dgm:prSet phldrT="[Text]" custT="1"/>
      <dgm:spPr/>
      <dgm:t>
        <a:bodyPr/>
        <a:lstStyle/>
        <a:p>
          <a:r>
            <a:rPr lang="en-US" sz="1300" dirty="0" smtClean="0"/>
            <a:t>TSP algorithms: NN, 2-opt, GA</a:t>
          </a:r>
          <a:endParaRPr lang="en-US" sz="1300" dirty="0"/>
        </a:p>
      </dgm:t>
    </dgm:pt>
    <dgm:pt modelId="{52EA8C0E-9D76-4678-90A9-41E44D2D8F89}" type="parTrans" cxnId="{DF929CEB-0520-4E06-B18F-4B3A68D70EE0}">
      <dgm:prSet/>
      <dgm:spPr/>
      <dgm:t>
        <a:bodyPr/>
        <a:lstStyle/>
        <a:p>
          <a:endParaRPr lang="en-US"/>
        </a:p>
      </dgm:t>
    </dgm:pt>
    <dgm:pt modelId="{C19A83C3-DCEA-4E18-8ADC-DA8473F02331}" type="sibTrans" cxnId="{DF929CEB-0520-4E06-B18F-4B3A68D70EE0}">
      <dgm:prSet/>
      <dgm:spPr/>
      <dgm:t>
        <a:bodyPr/>
        <a:lstStyle/>
        <a:p>
          <a:endParaRPr lang="en-US"/>
        </a:p>
      </dgm:t>
    </dgm:pt>
    <dgm:pt modelId="{D9E10421-DF62-4198-A9C8-5B70C12316FE}">
      <dgm:prSet phldrT="[Text]" custT="1"/>
      <dgm:spPr/>
      <dgm:t>
        <a:bodyPr/>
        <a:lstStyle/>
        <a:p>
          <a:r>
            <a:rPr lang="en-US" sz="1300" dirty="0" smtClean="0"/>
            <a:t>Make recommendations</a:t>
          </a:r>
          <a:endParaRPr lang="en-US" sz="1300" dirty="0"/>
        </a:p>
      </dgm:t>
    </dgm:pt>
    <dgm:pt modelId="{025AEB6F-CB6C-4299-8535-44494CFCDBA6}" type="parTrans" cxnId="{450719F3-FFEE-4B9C-B95D-A8385BD742B7}">
      <dgm:prSet/>
      <dgm:spPr/>
      <dgm:t>
        <a:bodyPr/>
        <a:lstStyle/>
        <a:p>
          <a:endParaRPr lang="en-US"/>
        </a:p>
      </dgm:t>
    </dgm:pt>
    <dgm:pt modelId="{922BDF76-9826-4A0C-B3F2-0049F2E0FE79}" type="sibTrans" cxnId="{450719F3-FFEE-4B9C-B95D-A8385BD742B7}">
      <dgm:prSet/>
      <dgm:spPr/>
      <dgm:t>
        <a:bodyPr/>
        <a:lstStyle/>
        <a:p>
          <a:endParaRPr lang="en-US"/>
        </a:p>
      </dgm:t>
    </dgm:pt>
    <dgm:pt modelId="{E0C6599A-56BD-4769-A338-B829095A42EA}">
      <dgm:prSet phldrT="[Text]" custT="1"/>
      <dgm:spPr/>
      <dgm:t>
        <a:bodyPr/>
        <a:lstStyle/>
        <a:p>
          <a:r>
            <a:rPr lang="en-US" sz="1300" dirty="0" smtClean="0"/>
            <a:t>Use </a:t>
          </a:r>
          <a:r>
            <a:rPr lang="en-US" sz="1300" dirty="0" smtClean="0"/>
            <a:t>MATLAB® </a:t>
          </a:r>
          <a:r>
            <a:rPr lang="en-US" sz="1300" dirty="0" smtClean="0"/>
            <a:t>to run tests</a:t>
          </a:r>
          <a:endParaRPr lang="en-US" sz="1300" dirty="0"/>
        </a:p>
      </dgm:t>
    </dgm:pt>
    <dgm:pt modelId="{BE81D2AC-94C9-4E95-9674-E4908F77DE94}" type="parTrans" cxnId="{D7174F28-2868-4244-8D64-C6191F89371E}">
      <dgm:prSet/>
      <dgm:spPr/>
      <dgm:t>
        <a:bodyPr/>
        <a:lstStyle/>
        <a:p>
          <a:endParaRPr lang="en-US"/>
        </a:p>
      </dgm:t>
    </dgm:pt>
    <dgm:pt modelId="{E2C63B00-E850-4E98-8177-B08609FDDD1F}" type="sibTrans" cxnId="{D7174F28-2868-4244-8D64-C6191F89371E}">
      <dgm:prSet/>
      <dgm:spPr/>
      <dgm:t>
        <a:bodyPr/>
        <a:lstStyle/>
        <a:p>
          <a:endParaRPr lang="en-US"/>
        </a:p>
      </dgm:t>
    </dgm:pt>
    <dgm:pt modelId="{C59E4169-3E18-4B3B-A2F6-88E41C6D0485}">
      <dgm:prSet phldrT="[Text]" custT="1"/>
      <dgm:spPr/>
      <dgm:t>
        <a:bodyPr/>
        <a:lstStyle/>
        <a:p>
          <a:pPr algn="ctr"/>
          <a:r>
            <a:rPr lang="en-US" sz="1300" dirty="0" smtClean="0"/>
            <a:t>Apply results to MTSP</a:t>
          </a:r>
          <a:endParaRPr lang="en-US" sz="1300" dirty="0"/>
        </a:p>
      </dgm:t>
    </dgm:pt>
    <dgm:pt modelId="{F9FA8535-DD23-4293-A4D2-E3C7760A9CA0}" type="sibTrans" cxnId="{E5A6D0DC-91BD-471A-8236-B51398C29E1A}">
      <dgm:prSet/>
      <dgm:spPr/>
      <dgm:t>
        <a:bodyPr/>
        <a:lstStyle/>
        <a:p>
          <a:endParaRPr lang="en-US"/>
        </a:p>
      </dgm:t>
    </dgm:pt>
    <dgm:pt modelId="{48F996B3-F8B8-407E-B145-36722A631B66}" type="parTrans" cxnId="{E5A6D0DC-91BD-471A-8236-B51398C29E1A}">
      <dgm:prSet/>
      <dgm:spPr/>
      <dgm:t>
        <a:bodyPr/>
        <a:lstStyle/>
        <a:p>
          <a:endParaRPr lang="en-US"/>
        </a:p>
      </dgm:t>
    </dgm:pt>
    <dgm:pt modelId="{DD43D85F-456F-414C-BEBF-A7429C8EDADF}" type="pres">
      <dgm:prSet presAssocID="{1869087A-6B1B-40E2-B296-D06A2ECEBCC0}" presName="cycleMatrixDiagram" presStyleCnt="0">
        <dgm:presLayoutVars>
          <dgm:chMax val="1"/>
          <dgm:dir/>
          <dgm:animLvl val="lvl"/>
          <dgm:resizeHandles val="exact"/>
        </dgm:presLayoutVars>
      </dgm:prSet>
      <dgm:spPr/>
      <dgm:t>
        <a:bodyPr/>
        <a:lstStyle/>
        <a:p>
          <a:endParaRPr lang="en-US"/>
        </a:p>
      </dgm:t>
    </dgm:pt>
    <dgm:pt modelId="{4992B02A-B1B6-4B09-96F6-AE9953818254}" type="pres">
      <dgm:prSet presAssocID="{1869087A-6B1B-40E2-B296-D06A2ECEBCC0}" presName="children" presStyleCnt="0"/>
      <dgm:spPr/>
    </dgm:pt>
    <dgm:pt modelId="{B18ECC74-70D8-4A4C-A52D-BDF133B11FE8}" type="pres">
      <dgm:prSet presAssocID="{1869087A-6B1B-40E2-B296-D06A2ECEBCC0}" presName="child1group" presStyleCnt="0"/>
      <dgm:spPr/>
    </dgm:pt>
    <dgm:pt modelId="{D250053D-5EFE-468B-8F21-C43F19E42DCC}" type="pres">
      <dgm:prSet presAssocID="{1869087A-6B1B-40E2-B296-D06A2ECEBCC0}" presName="child1" presStyleLbl="bgAcc1" presStyleIdx="0" presStyleCnt="4" custScaleX="143797" custScaleY="115632" custLinFactNeighborX="-27000" custLinFactNeighborY="-872"/>
      <dgm:spPr/>
      <dgm:t>
        <a:bodyPr/>
        <a:lstStyle/>
        <a:p>
          <a:endParaRPr lang="en-US"/>
        </a:p>
      </dgm:t>
    </dgm:pt>
    <dgm:pt modelId="{1534A809-234A-4533-845D-C5118D873DFA}" type="pres">
      <dgm:prSet presAssocID="{1869087A-6B1B-40E2-B296-D06A2ECEBCC0}" presName="child1Text" presStyleLbl="bgAcc1" presStyleIdx="0" presStyleCnt="4">
        <dgm:presLayoutVars>
          <dgm:bulletEnabled val="1"/>
        </dgm:presLayoutVars>
      </dgm:prSet>
      <dgm:spPr/>
      <dgm:t>
        <a:bodyPr/>
        <a:lstStyle/>
        <a:p>
          <a:endParaRPr lang="en-US"/>
        </a:p>
      </dgm:t>
    </dgm:pt>
    <dgm:pt modelId="{D0725164-8B24-43C8-B159-12F02DB0F983}" type="pres">
      <dgm:prSet presAssocID="{1869087A-6B1B-40E2-B296-D06A2ECEBCC0}" presName="child2group" presStyleCnt="0"/>
      <dgm:spPr/>
    </dgm:pt>
    <dgm:pt modelId="{4099803C-4B19-4FE5-A089-6876CBA65CF9}" type="pres">
      <dgm:prSet presAssocID="{1869087A-6B1B-40E2-B296-D06A2ECEBCC0}" presName="child2" presStyleLbl="bgAcc1" presStyleIdx="1" presStyleCnt="4" custScaleX="143915" custScaleY="109457" custLinFactNeighborX="38160" custLinFactNeighborY="-1903"/>
      <dgm:spPr/>
      <dgm:t>
        <a:bodyPr/>
        <a:lstStyle/>
        <a:p>
          <a:endParaRPr lang="en-US"/>
        </a:p>
      </dgm:t>
    </dgm:pt>
    <dgm:pt modelId="{38BA7E97-6B81-4DC0-8AAA-6BEA0E5C6AC7}" type="pres">
      <dgm:prSet presAssocID="{1869087A-6B1B-40E2-B296-D06A2ECEBCC0}" presName="child2Text" presStyleLbl="bgAcc1" presStyleIdx="1" presStyleCnt="4">
        <dgm:presLayoutVars>
          <dgm:bulletEnabled val="1"/>
        </dgm:presLayoutVars>
      </dgm:prSet>
      <dgm:spPr/>
      <dgm:t>
        <a:bodyPr/>
        <a:lstStyle/>
        <a:p>
          <a:endParaRPr lang="en-US"/>
        </a:p>
      </dgm:t>
    </dgm:pt>
    <dgm:pt modelId="{505F585E-2A51-47A9-B0A4-3E7392BE7D82}" type="pres">
      <dgm:prSet presAssocID="{1869087A-6B1B-40E2-B296-D06A2ECEBCC0}" presName="child3group" presStyleCnt="0"/>
      <dgm:spPr/>
    </dgm:pt>
    <dgm:pt modelId="{6725B37D-B84A-406B-8A43-E40EB9F934A6}" type="pres">
      <dgm:prSet presAssocID="{1869087A-6B1B-40E2-B296-D06A2ECEBCC0}" presName="child3" presStyleLbl="bgAcc1" presStyleIdx="2" presStyleCnt="4" custScaleX="143797" custScaleY="115632" custLinFactNeighborX="26482" custLinFactNeighborY="-6125"/>
      <dgm:spPr/>
      <dgm:t>
        <a:bodyPr/>
        <a:lstStyle/>
        <a:p>
          <a:endParaRPr lang="en-US"/>
        </a:p>
      </dgm:t>
    </dgm:pt>
    <dgm:pt modelId="{7CAF8F35-CB16-42F1-A41E-FCF24B678F47}" type="pres">
      <dgm:prSet presAssocID="{1869087A-6B1B-40E2-B296-D06A2ECEBCC0}" presName="child3Text" presStyleLbl="bgAcc1" presStyleIdx="2" presStyleCnt="4">
        <dgm:presLayoutVars>
          <dgm:bulletEnabled val="1"/>
        </dgm:presLayoutVars>
      </dgm:prSet>
      <dgm:spPr/>
      <dgm:t>
        <a:bodyPr/>
        <a:lstStyle/>
        <a:p>
          <a:endParaRPr lang="en-US"/>
        </a:p>
      </dgm:t>
    </dgm:pt>
    <dgm:pt modelId="{26B8A42A-33C2-4617-9F82-CD9176770454}" type="pres">
      <dgm:prSet presAssocID="{1869087A-6B1B-40E2-B296-D06A2ECEBCC0}" presName="child4group" presStyleCnt="0"/>
      <dgm:spPr/>
    </dgm:pt>
    <dgm:pt modelId="{34DFC9E7-5E65-4D6E-945A-C338AF831E68}" type="pres">
      <dgm:prSet presAssocID="{1869087A-6B1B-40E2-B296-D06A2ECEBCC0}" presName="child4" presStyleLbl="bgAcc1" presStyleIdx="3" presStyleCnt="4" custScaleX="149592" custScaleY="120141" custLinFactNeighborX="-25606" custLinFactNeighborY="-8380"/>
      <dgm:spPr/>
      <dgm:t>
        <a:bodyPr/>
        <a:lstStyle/>
        <a:p>
          <a:endParaRPr lang="en-US"/>
        </a:p>
      </dgm:t>
    </dgm:pt>
    <dgm:pt modelId="{D4281E85-C5CD-4757-A670-EA260C309F13}" type="pres">
      <dgm:prSet presAssocID="{1869087A-6B1B-40E2-B296-D06A2ECEBCC0}" presName="child4Text" presStyleLbl="bgAcc1" presStyleIdx="3" presStyleCnt="4">
        <dgm:presLayoutVars>
          <dgm:bulletEnabled val="1"/>
        </dgm:presLayoutVars>
      </dgm:prSet>
      <dgm:spPr/>
      <dgm:t>
        <a:bodyPr/>
        <a:lstStyle/>
        <a:p>
          <a:endParaRPr lang="en-US"/>
        </a:p>
      </dgm:t>
    </dgm:pt>
    <dgm:pt modelId="{3BEFF687-18A2-4535-91F6-DF4F6924ED8B}" type="pres">
      <dgm:prSet presAssocID="{1869087A-6B1B-40E2-B296-D06A2ECEBCC0}" presName="childPlaceholder" presStyleCnt="0"/>
      <dgm:spPr/>
    </dgm:pt>
    <dgm:pt modelId="{79E93077-C93C-4E56-B7B5-8B1BD84DC2B3}" type="pres">
      <dgm:prSet presAssocID="{1869087A-6B1B-40E2-B296-D06A2ECEBCC0}" presName="circle" presStyleCnt="0"/>
      <dgm:spPr/>
    </dgm:pt>
    <dgm:pt modelId="{8AD36530-2289-4F05-9E59-819ABDD086FB}" type="pres">
      <dgm:prSet presAssocID="{1869087A-6B1B-40E2-B296-D06A2ECEBCC0}" presName="quadrant1" presStyleLbl="node1" presStyleIdx="0" presStyleCnt="4" custScaleX="105239" custScaleY="105428">
        <dgm:presLayoutVars>
          <dgm:chMax val="1"/>
          <dgm:bulletEnabled val="1"/>
        </dgm:presLayoutVars>
      </dgm:prSet>
      <dgm:spPr/>
      <dgm:t>
        <a:bodyPr/>
        <a:lstStyle/>
        <a:p>
          <a:endParaRPr lang="en-US"/>
        </a:p>
      </dgm:t>
    </dgm:pt>
    <dgm:pt modelId="{535584A1-52C4-405D-896C-9760AAEFCCB8}" type="pres">
      <dgm:prSet presAssocID="{1869087A-6B1B-40E2-B296-D06A2ECEBCC0}" presName="quadrant2" presStyleLbl="node1" presStyleIdx="1" presStyleCnt="4" custScaleX="102623" custScaleY="103756">
        <dgm:presLayoutVars>
          <dgm:chMax val="1"/>
          <dgm:bulletEnabled val="1"/>
        </dgm:presLayoutVars>
      </dgm:prSet>
      <dgm:spPr/>
      <dgm:t>
        <a:bodyPr/>
        <a:lstStyle/>
        <a:p>
          <a:endParaRPr lang="en-US"/>
        </a:p>
      </dgm:t>
    </dgm:pt>
    <dgm:pt modelId="{270DF8EB-9178-4662-931C-7C9DA8CD0264}" type="pres">
      <dgm:prSet presAssocID="{1869087A-6B1B-40E2-B296-D06A2ECEBCC0}" presName="quadrant3" presStyleLbl="node1" presStyleIdx="2" presStyleCnt="4" custScaleX="112653" custScaleY="104105">
        <dgm:presLayoutVars>
          <dgm:chMax val="1"/>
          <dgm:bulletEnabled val="1"/>
        </dgm:presLayoutVars>
      </dgm:prSet>
      <dgm:spPr/>
      <dgm:t>
        <a:bodyPr/>
        <a:lstStyle/>
        <a:p>
          <a:endParaRPr lang="en-US"/>
        </a:p>
      </dgm:t>
    </dgm:pt>
    <dgm:pt modelId="{0ED1AF17-33D7-46DD-AAFE-14A2D634E980}" type="pres">
      <dgm:prSet presAssocID="{1869087A-6B1B-40E2-B296-D06A2ECEBCC0}" presName="quadrant4" presStyleLbl="node1" presStyleIdx="3" presStyleCnt="4" custScaleX="106911" custScaleY="104105">
        <dgm:presLayoutVars>
          <dgm:chMax val="1"/>
          <dgm:bulletEnabled val="1"/>
        </dgm:presLayoutVars>
      </dgm:prSet>
      <dgm:spPr/>
      <dgm:t>
        <a:bodyPr/>
        <a:lstStyle/>
        <a:p>
          <a:endParaRPr lang="en-US"/>
        </a:p>
      </dgm:t>
    </dgm:pt>
    <dgm:pt modelId="{94F9D261-80CF-4B58-AE07-9E07E94BD008}" type="pres">
      <dgm:prSet presAssocID="{1869087A-6B1B-40E2-B296-D06A2ECEBCC0}" presName="quadrantPlaceholder" presStyleCnt="0"/>
      <dgm:spPr/>
    </dgm:pt>
    <dgm:pt modelId="{B05F3C2B-C63A-4814-9520-B4B3F6D6AAC7}" type="pres">
      <dgm:prSet presAssocID="{1869087A-6B1B-40E2-B296-D06A2ECEBCC0}" presName="center1" presStyleLbl="fgShp" presStyleIdx="0" presStyleCnt="2"/>
      <dgm:spPr/>
    </dgm:pt>
    <dgm:pt modelId="{12A5335A-0EAC-4B76-AB8A-BCEC3AC9FD24}" type="pres">
      <dgm:prSet presAssocID="{1869087A-6B1B-40E2-B296-D06A2ECEBCC0}" presName="center2" presStyleLbl="fgShp" presStyleIdx="1" presStyleCnt="2"/>
      <dgm:spPr/>
    </dgm:pt>
  </dgm:ptLst>
  <dgm:cxnLst>
    <dgm:cxn modelId="{A544E83B-7772-4DD0-B7CC-988DF4E04A58}" srcId="{1869087A-6B1B-40E2-B296-D06A2ECEBCC0}" destId="{7C5AA7D7-649A-4278-9EE4-BE720359290A}" srcOrd="0" destOrd="0" parTransId="{A5D4718D-A922-45CF-9EBD-A4ECC0450D00}" sibTransId="{33859DCA-4BFE-481A-8254-6E3D7DC0B6D9}"/>
    <dgm:cxn modelId="{D7174F28-2868-4244-8D64-C6191F89371E}" srcId="{4747FC73-AD1E-4B7E-963C-8EF9F7ACAE3D}" destId="{E0C6599A-56BD-4769-A338-B829095A42EA}" srcOrd="1" destOrd="0" parTransId="{BE81D2AC-94C9-4E95-9674-E4908F77DE94}" sibTransId="{E2C63B00-E850-4E98-8177-B08609FDDD1F}"/>
    <dgm:cxn modelId="{4DC23803-791E-4F34-AEC8-34AD03AE632B}" type="presOf" srcId="{FEFEE1C6-0874-4ED4-B582-ADFCB083B246}" destId="{D250053D-5EFE-468B-8F21-C43F19E42DCC}" srcOrd="0" destOrd="0" presId="urn:microsoft.com/office/officeart/2005/8/layout/cycle4"/>
    <dgm:cxn modelId="{F082F8EB-A4BB-4CED-99BE-D996A47FC1D0}" type="presOf" srcId="{CEEA933A-40B4-42B4-94CA-8A52C1FF3CFC}" destId="{7CAF8F35-CB16-42F1-A41E-FCF24B678F47}" srcOrd="1" destOrd="0" presId="urn:microsoft.com/office/officeart/2005/8/layout/cycle4"/>
    <dgm:cxn modelId="{F861FD9B-0010-4803-BAA8-A762DEDEC088}" type="presOf" srcId="{CEEA933A-40B4-42B4-94CA-8A52C1FF3CFC}" destId="{6725B37D-B84A-406B-8A43-E40EB9F934A6}" srcOrd="0" destOrd="0" presId="urn:microsoft.com/office/officeart/2005/8/layout/cycle4"/>
    <dgm:cxn modelId="{3CA78216-D475-4D5B-B06B-02A8530E9AB2}" type="presOf" srcId="{43A41E28-BAC8-4548-AA89-D6448107AC27}" destId="{D250053D-5EFE-468B-8F21-C43F19E42DCC}" srcOrd="0" destOrd="1" presId="urn:microsoft.com/office/officeart/2005/8/layout/cycle4"/>
    <dgm:cxn modelId="{DF929CEB-0520-4E06-B18F-4B3A68D70EE0}" srcId="{7C5AA7D7-649A-4278-9EE4-BE720359290A}" destId="{43A41E28-BAC8-4548-AA89-D6448107AC27}" srcOrd="1" destOrd="0" parTransId="{52EA8C0E-9D76-4678-90A9-41E44D2D8F89}" sibTransId="{C19A83C3-DCEA-4E18-8ADC-DA8473F02331}"/>
    <dgm:cxn modelId="{6247AD5D-A487-40F7-8CE9-D8510E735B8F}" srcId="{C05C170E-511D-41DA-BDEB-91E23EDB2927}" destId="{CEEA933A-40B4-42B4-94CA-8A52C1FF3CFC}" srcOrd="0" destOrd="0" parTransId="{E710C98E-9C7F-4FBF-BEFE-6A4648031A6C}" sibTransId="{C4351322-59E0-4E77-84BB-CC37F74F3428}"/>
    <dgm:cxn modelId="{E5A6D0DC-91BD-471A-8236-B51398C29E1A}" srcId="{5DAFE1B3-0554-42AB-86AF-A7AE391D79C7}" destId="{C59E4169-3E18-4B3B-A2F6-88E41C6D0485}" srcOrd="1" destOrd="0" parTransId="{48F996B3-F8B8-407E-B145-36722A631B66}" sibTransId="{F9FA8535-DD23-4293-A4D2-E3C7760A9CA0}"/>
    <dgm:cxn modelId="{1ED4104A-71A4-4F3D-B033-825A3A471D57}" type="presOf" srcId="{E0C6599A-56BD-4769-A338-B829095A42EA}" destId="{4099803C-4B19-4FE5-A089-6876CBA65CF9}" srcOrd="0" destOrd="1" presId="urn:microsoft.com/office/officeart/2005/8/layout/cycle4"/>
    <dgm:cxn modelId="{76BA4245-3565-41D4-945F-3845457D8AB9}" type="presOf" srcId="{C8ED7BE7-D5ED-4CC5-9413-9219B12B369B}" destId="{38BA7E97-6B81-4DC0-8AAA-6BEA0E5C6AC7}" srcOrd="1" destOrd="0" presId="urn:microsoft.com/office/officeart/2005/8/layout/cycle4"/>
    <dgm:cxn modelId="{C4BA6286-EAF6-4195-B38D-1AFF3DD1647A}" srcId="{7C5AA7D7-649A-4278-9EE4-BE720359290A}" destId="{FEFEE1C6-0874-4ED4-B582-ADFCB083B246}" srcOrd="0" destOrd="0" parTransId="{F0F3638D-23D3-4C32-963D-FF62B19D5003}" sibTransId="{532D41B5-2CE6-4DE0-8ED8-475C420E5656}"/>
    <dgm:cxn modelId="{450719F3-FFEE-4B9C-B95D-A8385BD742B7}" srcId="{C05C170E-511D-41DA-BDEB-91E23EDB2927}" destId="{D9E10421-DF62-4198-A9C8-5B70C12316FE}" srcOrd="1" destOrd="0" parTransId="{025AEB6F-CB6C-4299-8535-44494CFCDBA6}" sibTransId="{922BDF76-9826-4A0C-B3F2-0049F2E0FE79}"/>
    <dgm:cxn modelId="{F3CD3048-BED2-45F8-BCF3-9781AB96EDD5}" srcId="{4747FC73-AD1E-4B7E-963C-8EF9F7ACAE3D}" destId="{C8ED7BE7-D5ED-4CC5-9413-9219B12B369B}" srcOrd="0" destOrd="0" parTransId="{4F63307E-CBB6-4251-B681-318FAD88186C}" sibTransId="{5FC91BC5-49A9-4B4C-9EE7-5CEF076BA267}"/>
    <dgm:cxn modelId="{CEAB727A-25B8-4770-9044-B590E62006E4}" type="presOf" srcId="{C59E4169-3E18-4B3B-A2F6-88E41C6D0485}" destId="{D4281E85-C5CD-4757-A670-EA260C309F13}" srcOrd="1" destOrd="1" presId="urn:microsoft.com/office/officeart/2005/8/layout/cycle4"/>
    <dgm:cxn modelId="{AA7E2D85-1B2A-4942-B913-4CD25566A500}" srcId="{5DAFE1B3-0554-42AB-86AF-A7AE391D79C7}" destId="{3C7E502B-14AA-40FF-B01C-48F9EA7D1D17}" srcOrd="0" destOrd="0" parTransId="{CAAF7642-D543-4BA0-A475-3DA7FAEEEC7F}" sibTransId="{726BCC01-CAC1-4A27-987D-BAAF23435DCC}"/>
    <dgm:cxn modelId="{CCAE81E4-6C79-4E3F-A677-A2667C34463C}" type="presOf" srcId="{D9E10421-DF62-4198-A9C8-5B70C12316FE}" destId="{6725B37D-B84A-406B-8A43-E40EB9F934A6}" srcOrd="0" destOrd="1" presId="urn:microsoft.com/office/officeart/2005/8/layout/cycle4"/>
    <dgm:cxn modelId="{0CC291B5-BEC1-437D-B773-B813AB3DC463}" srcId="{1869087A-6B1B-40E2-B296-D06A2ECEBCC0}" destId="{5DAFE1B3-0554-42AB-86AF-A7AE391D79C7}" srcOrd="3" destOrd="0" parTransId="{50B8AD81-016E-4F58-92B3-DF3ADD26480F}" sibTransId="{FF8454FA-7F83-412D-91FF-5D355D381152}"/>
    <dgm:cxn modelId="{157F053D-6358-4A82-BC60-2F1D24DD788D}" srcId="{1869087A-6B1B-40E2-B296-D06A2ECEBCC0}" destId="{C05C170E-511D-41DA-BDEB-91E23EDB2927}" srcOrd="2" destOrd="0" parTransId="{B79B4DD8-09F3-4D32-A159-307FB1B8099D}" sibTransId="{9C056DA9-BA75-4162-948F-FFD9BB10F736}"/>
    <dgm:cxn modelId="{B18706F8-259F-45DA-B9A0-C5E51796A8C2}" type="presOf" srcId="{7C5AA7D7-649A-4278-9EE4-BE720359290A}" destId="{8AD36530-2289-4F05-9E59-819ABDD086FB}" srcOrd="0" destOrd="0" presId="urn:microsoft.com/office/officeart/2005/8/layout/cycle4"/>
    <dgm:cxn modelId="{1263E853-D865-4E6B-A900-739EE91A49FA}" type="presOf" srcId="{5DAFE1B3-0554-42AB-86AF-A7AE391D79C7}" destId="{0ED1AF17-33D7-46DD-AAFE-14A2D634E980}" srcOrd="0" destOrd="0" presId="urn:microsoft.com/office/officeart/2005/8/layout/cycle4"/>
    <dgm:cxn modelId="{E02441C0-96FF-4840-A446-9382384FA201}" type="presOf" srcId="{D9E10421-DF62-4198-A9C8-5B70C12316FE}" destId="{7CAF8F35-CB16-42F1-A41E-FCF24B678F47}" srcOrd="1" destOrd="1" presId="urn:microsoft.com/office/officeart/2005/8/layout/cycle4"/>
    <dgm:cxn modelId="{58661414-D91A-4A43-B092-99A85BA3E21F}" type="presOf" srcId="{43A41E28-BAC8-4548-AA89-D6448107AC27}" destId="{1534A809-234A-4533-845D-C5118D873DFA}" srcOrd="1" destOrd="1" presId="urn:microsoft.com/office/officeart/2005/8/layout/cycle4"/>
    <dgm:cxn modelId="{D9D578BD-82C1-4D96-9E17-A2B82168EF9B}" type="presOf" srcId="{C59E4169-3E18-4B3B-A2F6-88E41C6D0485}" destId="{34DFC9E7-5E65-4D6E-945A-C338AF831E68}" srcOrd="0" destOrd="1" presId="urn:microsoft.com/office/officeart/2005/8/layout/cycle4"/>
    <dgm:cxn modelId="{D2F577BC-FDA6-4325-96D3-0578D7A32062}" type="presOf" srcId="{4747FC73-AD1E-4B7E-963C-8EF9F7ACAE3D}" destId="{535584A1-52C4-405D-896C-9760AAEFCCB8}" srcOrd="0" destOrd="0" presId="urn:microsoft.com/office/officeart/2005/8/layout/cycle4"/>
    <dgm:cxn modelId="{CE595931-78DB-454A-9873-7655B8991E3D}" type="presOf" srcId="{FEFEE1C6-0874-4ED4-B582-ADFCB083B246}" destId="{1534A809-234A-4533-845D-C5118D873DFA}" srcOrd="1" destOrd="0" presId="urn:microsoft.com/office/officeart/2005/8/layout/cycle4"/>
    <dgm:cxn modelId="{233C5A4B-8E12-4661-A9B2-82CF190A5503}" type="presOf" srcId="{1869087A-6B1B-40E2-B296-D06A2ECEBCC0}" destId="{DD43D85F-456F-414C-BEBF-A7429C8EDADF}" srcOrd="0" destOrd="0" presId="urn:microsoft.com/office/officeart/2005/8/layout/cycle4"/>
    <dgm:cxn modelId="{2B6F2876-E5F8-4454-9E07-1311A04AC5C2}" type="presOf" srcId="{E0C6599A-56BD-4769-A338-B829095A42EA}" destId="{38BA7E97-6B81-4DC0-8AAA-6BEA0E5C6AC7}" srcOrd="1" destOrd="1" presId="urn:microsoft.com/office/officeart/2005/8/layout/cycle4"/>
    <dgm:cxn modelId="{B55D9FC4-7AF0-45BA-918B-02718204053A}" type="presOf" srcId="{C8ED7BE7-D5ED-4CC5-9413-9219B12B369B}" destId="{4099803C-4B19-4FE5-A089-6876CBA65CF9}" srcOrd="0" destOrd="0" presId="urn:microsoft.com/office/officeart/2005/8/layout/cycle4"/>
    <dgm:cxn modelId="{4CDA0572-4160-4322-97DE-308C15F3912E}" srcId="{1869087A-6B1B-40E2-B296-D06A2ECEBCC0}" destId="{4747FC73-AD1E-4B7E-963C-8EF9F7ACAE3D}" srcOrd="1" destOrd="0" parTransId="{4EC254BD-7386-4133-9913-08782B623DA7}" sibTransId="{651EEE05-E933-491A-A935-2F8AE1A0D94B}"/>
    <dgm:cxn modelId="{FD18385E-9A04-4AFD-A67E-D9134895D1E9}" type="presOf" srcId="{3C7E502B-14AA-40FF-B01C-48F9EA7D1D17}" destId="{D4281E85-C5CD-4757-A670-EA260C309F13}" srcOrd="1" destOrd="0" presId="urn:microsoft.com/office/officeart/2005/8/layout/cycle4"/>
    <dgm:cxn modelId="{6C20909A-DE0A-4967-8355-FE0F9FE2C3EA}" type="presOf" srcId="{3C7E502B-14AA-40FF-B01C-48F9EA7D1D17}" destId="{34DFC9E7-5E65-4D6E-945A-C338AF831E68}" srcOrd="0" destOrd="0" presId="urn:microsoft.com/office/officeart/2005/8/layout/cycle4"/>
    <dgm:cxn modelId="{357C57C3-49C9-497B-AB5E-45726D7BD399}" type="presOf" srcId="{C05C170E-511D-41DA-BDEB-91E23EDB2927}" destId="{270DF8EB-9178-4662-931C-7C9DA8CD0264}" srcOrd="0" destOrd="0" presId="urn:microsoft.com/office/officeart/2005/8/layout/cycle4"/>
    <dgm:cxn modelId="{1F715DBF-0EB5-402C-8B78-5586431A836E}" type="presParOf" srcId="{DD43D85F-456F-414C-BEBF-A7429C8EDADF}" destId="{4992B02A-B1B6-4B09-96F6-AE9953818254}" srcOrd="0" destOrd="0" presId="urn:microsoft.com/office/officeart/2005/8/layout/cycle4"/>
    <dgm:cxn modelId="{DDC464E8-1AF6-4EF2-AE3D-DFD0EB5DDA46}" type="presParOf" srcId="{4992B02A-B1B6-4B09-96F6-AE9953818254}" destId="{B18ECC74-70D8-4A4C-A52D-BDF133B11FE8}" srcOrd="0" destOrd="0" presId="urn:microsoft.com/office/officeart/2005/8/layout/cycle4"/>
    <dgm:cxn modelId="{02A0A630-EC18-43CA-AF4E-F31A7240F660}" type="presParOf" srcId="{B18ECC74-70D8-4A4C-A52D-BDF133B11FE8}" destId="{D250053D-5EFE-468B-8F21-C43F19E42DCC}" srcOrd="0" destOrd="0" presId="urn:microsoft.com/office/officeart/2005/8/layout/cycle4"/>
    <dgm:cxn modelId="{9F90659E-3DCB-47AE-924E-52A6C8852A25}" type="presParOf" srcId="{B18ECC74-70D8-4A4C-A52D-BDF133B11FE8}" destId="{1534A809-234A-4533-845D-C5118D873DFA}" srcOrd="1" destOrd="0" presId="urn:microsoft.com/office/officeart/2005/8/layout/cycle4"/>
    <dgm:cxn modelId="{770B3159-15D6-44CD-A433-FE9A7DCD50CE}" type="presParOf" srcId="{4992B02A-B1B6-4B09-96F6-AE9953818254}" destId="{D0725164-8B24-43C8-B159-12F02DB0F983}" srcOrd="1" destOrd="0" presId="urn:microsoft.com/office/officeart/2005/8/layout/cycle4"/>
    <dgm:cxn modelId="{C87E91AF-7758-40C4-A394-8DBC2A976B97}" type="presParOf" srcId="{D0725164-8B24-43C8-B159-12F02DB0F983}" destId="{4099803C-4B19-4FE5-A089-6876CBA65CF9}" srcOrd="0" destOrd="0" presId="urn:microsoft.com/office/officeart/2005/8/layout/cycle4"/>
    <dgm:cxn modelId="{6CDCE0AB-E597-4679-998D-7DB2C0D2D0FE}" type="presParOf" srcId="{D0725164-8B24-43C8-B159-12F02DB0F983}" destId="{38BA7E97-6B81-4DC0-8AAA-6BEA0E5C6AC7}" srcOrd="1" destOrd="0" presId="urn:microsoft.com/office/officeart/2005/8/layout/cycle4"/>
    <dgm:cxn modelId="{2450D0A7-1BD6-4871-B494-A503B2828AB2}" type="presParOf" srcId="{4992B02A-B1B6-4B09-96F6-AE9953818254}" destId="{505F585E-2A51-47A9-B0A4-3E7392BE7D82}" srcOrd="2" destOrd="0" presId="urn:microsoft.com/office/officeart/2005/8/layout/cycle4"/>
    <dgm:cxn modelId="{0FD74D8C-611F-486B-862F-68129212C88C}" type="presParOf" srcId="{505F585E-2A51-47A9-B0A4-3E7392BE7D82}" destId="{6725B37D-B84A-406B-8A43-E40EB9F934A6}" srcOrd="0" destOrd="0" presId="urn:microsoft.com/office/officeart/2005/8/layout/cycle4"/>
    <dgm:cxn modelId="{A2ADB761-70C8-4328-9DDE-502A0A87FDE1}" type="presParOf" srcId="{505F585E-2A51-47A9-B0A4-3E7392BE7D82}" destId="{7CAF8F35-CB16-42F1-A41E-FCF24B678F47}" srcOrd="1" destOrd="0" presId="urn:microsoft.com/office/officeart/2005/8/layout/cycle4"/>
    <dgm:cxn modelId="{7BA17D66-A1A2-4B89-97CE-C10A38B831EB}" type="presParOf" srcId="{4992B02A-B1B6-4B09-96F6-AE9953818254}" destId="{26B8A42A-33C2-4617-9F82-CD9176770454}" srcOrd="3" destOrd="0" presId="urn:microsoft.com/office/officeart/2005/8/layout/cycle4"/>
    <dgm:cxn modelId="{E97BE09E-FFD3-4932-9236-095318423BD1}" type="presParOf" srcId="{26B8A42A-33C2-4617-9F82-CD9176770454}" destId="{34DFC9E7-5E65-4D6E-945A-C338AF831E68}" srcOrd="0" destOrd="0" presId="urn:microsoft.com/office/officeart/2005/8/layout/cycle4"/>
    <dgm:cxn modelId="{C274631A-DBC4-41D6-9764-A6B0B5A7681A}" type="presParOf" srcId="{26B8A42A-33C2-4617-9F82-CD9176770454}" destId="{D4281E85-C5CD-4757-A670-EA260C309F13}" srcOrd="1" destOrd="0" presId="urn:microsoft.com/office/officeart/2005/8/layout/cycle4"/>
    <dgm:cxn modelId="{7A1C14A5-5B9B-455E-A169-12DD61FD55AD}" type="presParOf" srcId="{4992B02A-B1B6-4B09-96F6-AE9953818254}" destId="{3BEFF687-18A2-4535-91F6-DF4F6924ED8B}" srcOrd="4" destOrd="0" presId="urn:microsoft.com/office/officeart/2005/8/layout/cycle4"/>
    <dgm:cxn modelId="{4E190401-E32F-422B-95E9-EE8747980497}" type="presParOf" srcId="{DD43D85F-456F-414C-BEBF-A7429C8EDADF}" destId="{79E93077-C93C-4E56-B7B5-8B1BD84DC2B3}" srcOrd="1" destOrd="0" presId="urn:microsoft.com/office/officeart/2005/8/layout/cycle4"/>
    <dgm:cxn modelId="{436DFE26-E36B-45AF-B22F-8AD223492980}" type="presParOf" srcId="{79E93077-C93C-4E56-B7B5-8B1BD84DC2B3}" destId="{8AD36530-2289-4F05-9E59-819ABDD086FB}" srcOrd="0" destOrd="0" presId="urn:microsoft.com/office/officeart/2005/8/layout/cycle4"/>
    <dgm:cxn modelId="{9D562710-699D-4F8C-A8F9-539961141F91}" type="presParOf" srcId="{79E93077-C93C-4E56-B7B5-8B1BD84DC2B3}" destId="{535584A1-52C4-405D-896C-9760AAEFCCB8}" srcOrd="1" destOrd="0" presId="urn:microsoft.com/office/officeart/2005/8/layout/cycle4"/>
    <dgm:cxn modelId="{CB1B1299-6591-4460-AF0D-BD0D1890D062}" type="presParOf" srcId="{79E93077-C93C-4E56-B7B5-8B1BD84DC2B3}" destId="{270DF8EB-9178-4662-931C-7C9DA8CD0264}" srcOrd="2" destOrd="0" presId="urn:microsoft.com/office/officeart/2005/8/layout/cycle4"/>
    <dgm:cxn modelId="{03AC01C4-52E6-4B49-AF25-44A3A0AC51B5}" type="presParOf" srcId="{79E93077-C93C-4E56-B7B5-8B1BD84DC2B3}" destId="{0ED1AF17-33D7-46DD-AAFE-14A2D634E980}" srcOrd="3" destOrd="0" presId="urn:microsoft.com/office/officeart/2005/8/layout/cycle4"/>
    <dgm:cxn modelId="{3ABF6F21-01DF-41C1-BFB2-1611D0E01898}" type="presParOf" srcId="{79E93077-C93C-4E56-B7B5-8B1BD84DC2B3}" destId="{94F9D261-80CF-4B58-AE07-9E07E94BD008}" srcOrd="4" destOrd="0" presId="urn:microsoft.com/office/officeart/2005/8/layout/cycle4"/>
    <dgm:cxn modelId="{EC57EAEA-F370-469A-B1C6-FF3FF00F15EB}" type="presParOf" srcId="{DD43D85F-456F-414C-BEBF-A7429C8EDADF}" destId="{B05F3C2B-C63A-4814-9520-B4B3F6D6AAC7}" srcOrd="2" destOrd="0" presId="urn:microsoft.com/office/officeart/2005/8/layout/cycle4"/>
    <dgm:cxn modelId="{AC6D3D66-6408-49A3-A3D8-0F9A8DA76598}" type="presParOf" srcId="{DD43D85F-456F-414C-BEBF-A7429C8EDADF}" destId="{12A5335A-0EAC-4B76-AB8A-BCEC3AC9FD2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5B37D-B84A-406B-8A43-E40EB9F934A6}">
      <dsp:nvSpPr>
        <dsp:cNvPr id="0" name=""/>
        <dsp:cNvSpPr/>
      </dsp:nvSpPr>
      <dsp:spPr>
        <a:xfrm>
          <a:off x="4322519" y="2387397"/>
          <a:ext cx="2676679" cy="1394272"/>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230173"/>
              <a:satOff val="-56923"/>
              <a:lumOff val="282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 </a:t>
          </a:r>
          <a:r>
            <a:rPr lang="en-US" sz="1300" kern="1200" dirty="0" smtClean="0"/>
            <a:t>Compare Results</a:t>
          </a:r>
          <a:endParaRPr lang="en-US" sz="1300" kern="1200" dirty="0"/>
        </a:p>
        <a:p>
          <a:pPr marL="114300" lvl="1" indent="-114300" algn="l" defTabSz="577850">
            <a:lnSpc>
              <a:spcPct val="90000"/>
            </a:lnSpc>
            <a:spcBef>
              <a:spcPct val="0"/>
            </a:spcBef>
            <a:spcAft>
              <a:spcPct val="15000"/>
            </a:spcAft>
            <a:buChar char="••"/>
          </a:pPr>
          <a:r>
            <a:rPr lang="en-US" sz="1300" kern="1200" dirty="0" smtClean="0"/>
            <a:t>Make recommendations</a:t>
          </a:r>
          <a:endParaRPr lang="en-US" sz="1300" kern="1200" dirty="0"/>
        </a:p>
      </dsp:txBody>
      <dsp:txXfrm>
        <a:off x="5156151" y="2766593"/>
        <a:ext cx="1812419" cy="984448"/>
      </dsp:txXfrm>
    </dsp:sp>
    <dsp:sp modelId="{34DFC9E7-5E65-4D6E-945A-C338AF831E68}">
      <dsp:nvSpPr>
        <dsp:cNvPr id="0" name=""/>
        <dsp:cNvSpPr/>
      </dsp:nvSpPr>
      <dsp:spPr>
        <a:xfrm>
          <a:off x="261934" y="2333022"/>
          <a:ext cx="2784549" cy="1448641"/>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345260"/>
              <a:satOff val="-85384"/>
              <a:lumOff val="423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ctr" defTabSz="577850">
            <a:lnSpc>
              <a:spcPct val="90000"/>
            </a:lnSpc>
            <a:spcBef>
              <a:spcPct val="0"/>
            </a:spcBef>
            <a:spcAft>
              <a:spcPct val="15000"/>
            </a:spcAft>
            <a:buChar char="••"/>
          </a:pPr>
          <a:r>
            <a:rPr lang="en-US" sz="1300" kern="1200" dirty="0" smtClean="0"/>
            <a:t>Test different values to compare the algorithms</a:t>
          </a:r>
          <a:endParaRPr lang="en-US" sz="1300" kern="1200" dirty="0"/>
        </a:p>
        <a:p>
          <a:pPr marL="114300" lvl="1" indent="-114300" algn="ctr" defTabSz="577850">
            <a:lnSpc>
              <a:spcPct val="90000"/>
            </a:lnSpc>
            <a:spcBef>
              <a:spcPct val="0"/>
            </a:spcBef>
            <a:spcAft>
              <a:spcPct val="15000"/>
            </a:spcAft>
            <a:buChar char="••"/>
          </a:pPr>
          <a:r>
            <a:rPr lang="en-US" sz="1300" kern="1200" dirty="0" smtClean="0"/>
            <a:t>Apply results to MTSP</a:t>
          </a:r>
          <a:endParaRPr lang="en-US" sz="1300" kern="1200" dirty="0"/>
        </a:p>
      </dsp:txBody>
      <dsp:txXfrm>
        <a:off x="293756" y="2727004"/>
        <a:ext cx="1885540" cy="1022836"/>
      </dsp:txXfrm>
    </dsp:sp>
    <dsp:sp modelId="{4099803C-4B19-4FE5-A089-6876CBA65CF9}">
      <dsp:nvSpPr>
        <dsp:cNvPr id="0" name=""/>
        <dsp:cNvSpPr/>
      </dsp:nvSpPr>
      <dsp:spPr>
        <a:xfrm>
          <a:off x="4538799" y="-63811"/>
          <a:ext cx="2678876" cy="1319815"/>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115087"/>
              <a:satOff val="-28461"/>
              <a:lumOff val="141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Understanding  Code for the TSP algorithms: NN, 2-opt, GA</a:t>
          </a:r>
          <a:endParaRPr lang="en-US" sz="1300" kern="1200" dirty="0"/>
        </a:p>
        <a:p>
          <a:pPr marL="114300" lvl="1" indent="-114300" algn="l" defTabSz="577850">
            <a:lnSpc>
              <a:spcPct val="90000"/>
            </a:lnSpc>
            <a:spcBef>
              <a:spcPct val="0"/>
            </a:spcBef>
            <a:spcAft>
              <a:spcPct val="15000"/>
            </a:spcAft>
            <a:buChar char="••"/>
          </a:pPr>
          <a:r>
            <a:rPr lang="en-US" sz="1300" kern="1200" dirty="0" smtClean="0"/>
            <a:t>Use </a:t>
          </a:r>
          <a:r>
            <a:rPr lang="en-US" sz="1300" kern="1200" dirty="0" smtClean="0"/>
            <a:t>MATLAB® </a:t>
          </a:r>
          <a:r>
            <a:rPr lang="en-US" sz="1300" kern="1200" dirty="0" smtClean="0"/>
            <a:t>to run tests</a:t>
          </a:r>
          <a:endParaRPr lang="en-US" sz="1300" kern="1200" dirty="0"/>
        </a:p>
      </dsp:txBody>
      <dsp:txXfrm>
        <a:off x="5371454" y="-34819"/>
        <a:ext cx="1817229" cy="931877"/>
      </dsp:txXfrm>
    </dsp:sp>
    <dsp:sp modelId="{D250053D-5EFE-468B-8F21-C43F19E42DCC}">
      <dsp:nvSpPr>
        <dsp:cNvPr id="0" name=""/>
        <dsp:cNvSpPr/>
      </dsp:nvSpPr>
      <dsp:spPr>
        <a:xfrm>
          <a:off x="289920" y="-101040"/>
          <a:ext cx="2676679" cy="1394272"/>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dirty="0" smtClean="0"/>
            <a:t>Literature Review</a:t>
          </a:r>
          <a:endParaRPr lang="en-US" sz="1300" kern="1200" dirty="0"/>
        </a:p>
        <a:p>
          <a:pPr marL="114300" lvl="1" indent="-114300" algn="l" defTabSz="577850">
            <a:lnSpc>
              <a:spcPct val="90000"/>
            </a:lnSpc>
            <a:spcBef>
              <a:spcPct val="0"/>
            </a:spcBef>
            <a:spcAft>
              <a:spcPct val="15000"/>
            </a:spcAft>
            <a:buChar char="••"/>
          </a:pPr>
          <a:r>
            <a:rPr lang="en-US" sz="1300" kern="1200" dirty="0" smtClean="0"/>
            <a:t>TSP algorithms: NN, 2-opt, GA</a:t>
          </a:r>
          <a:endParaRPr lang="en-US" sz="1300" kern="1200" dirty="0"/>
        </a:p>
      </dsp:txBody>
      <dsp:txXfrm>
        <a:off x="320548" y="-70412"/>
        <a:ext cx="1812419" cy="984448"/>
      </dsp:txXfrm>
    </dsp:sp>
    <dsp:sp modelId="{8AD36530-2289-4F05-9E59-819ABDD086FB}">
      <dsp:nvSpPr>
        <dsp:cNvPr id="0" name=""/>
        <dsp:cNvSpPr/>
      </dsp:nvSpPr>
      <dsp:spPr>
        <a:xfrm>
          <a:off x="1910966" y="177295"/>
          <a:ext cx="1717055" cy="1720138"/>
        </a:xfrm>
        <a:prstGeom prst="pieWedg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Background</a:t>
          </a:r>
          <a:endParaRPr lang="en-US" sz="1400" kern="1200" dirty="0"/>
        </a:p>
      </dsp:txBody>
      <dsp:txXfrm>
        <a:off x="2413880" y="681112"/>
        <a:ext cx="1214141" cy="1216321"/>
      </dsp:txXfrm>
    </dsp:sp>
    <dsp:sp modelId="{535584A1-52C4-405D-896C-9760AAEFCCB8}">
      <dsp:nvSpPr>
        <dsp:cNvPr id="0" name=""/>
        <dsp:cNvSpPr/>
      </dsp:nvSpPr>
      <dsp:spPr>
        <a:xfrm rot="5400000">
          <a:off x="3630002" y="200178"/>
          <a:ext cx="1692858" cy="1674373"/>
        </a:xfrm>
        <a:prstGeom prst="pieWedge">
          <a:avLst/>
        </a:prstGeom>
        <a:solidFill>
          <a:schemeClr val="accent1">
            <a:shade val="80000"/>
            <a:hueOff val="-115087"/>
            <a:satOff val="-28461"/>
            <a:lumOff val="141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MATLAB®</a:t>
          </a:r>
          <a:r>
            <a:rPr lang="en-US" sz="1400" kern="1200" dirty="0" smtClean="0">
              <a:latin typeface="Times New Roman" panose="02020603050405020304" pitchFamily="18" charset="0"/>
              <a:cs typeface="Times New Roman" panose="02020603050405020304" pitchFamily="18" charset="0"/>
            </a:rPr>
            <a:t>®</a:t>
          </a:r>
          <a:endParaRPr lang="en-US" sz="1400" kern="1200" dirty="0"/>
        </a:p>
      </dsp:txBody>
      <dsp:txXfrm rot="-5400000">
        <a:off x="3639245" y="686763"/>
        <a:ext cx="1183961" cy="1197031"/>
      </dsp:txXfrm>
    </dsp:sp>
    <dsp:sp modelId="{270DF8EB-9178-4662-931C-7C9DA8CD0264}">
      <dsp:nvSpPr>
        <dsp:cNvPr id="0" name=""/>
        <dsp:cNvSpPr/>
      </dsp:nvSpPr>
      <dsp:spPr>
        <a:xfrm rot="10800000">
          <a:off x="3557422" y="1895026"/>
          <a:ext cx="1838020" cy="1698553"/>
        </a:xfrm>
        <a:prstGeom prst="pieWedge">
          <a:avLst/>
        </a:prstGeom>
        <a:solidFill>
          <a:schemeClr val="accent1">
            <a:shade val="80000"/>
            <a:hueOff val="-230173"/>
            <a:satOff val="-56923"/>
            <a:lumOff val="282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Analysis</a:t>
          </a:r>
          <a:endParaRPr lang="en-US" sz="1400" kern="1200" dirty="0"/>
        </a:p>
      </dsp:txBody>
      <dsp:txXfrm rot="10800000">
        <a:off x="3557422" y="1895026"/>
        <a:ext cx="1299676" cy="1201058"/>
      </dsp:txXfrm>
    </dsp:sp>
    <dsp:sp modelId="{0ED1AF17-33D7-46DD-AAFE-14A2D634E980}">
      <dsp:nvSpPr>
        <dsp:cNvPr id="0" name=""/>
        <dsp:cNvSpPr/>
      </dsp:nvSpPr>
      <dsp:spPr>
        <a:xfrm rot="16200000">
          <a:off x="1920217" y="1872135"/>
          <a:ext cx="1698553" cy="1744335"/>
        </a:xfrm>
        <a:prstGeom prst="pieWedge">
          <a:avLst/>
        </a:prstGeom>
        <a:solidFill>
          <a:schemeClr val="accent1">
            <a:shade val="80000"/>
            <a:hueOff val="-345260"/>
            <a:satOff val="-85384"/>
            <a:lumOff val="423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t>Experiment</a:t>
          </a:r>
          <a:endParaRPr lang="en-US" sz="1400" kern="1200" dirty="0"/>
        </a:p>
      </dsp:txBody>
      <dsp:txXfrm rot="5400000">
        <a:off x="2408231" y="1895026"/>
        <a:ext cx="1233431" cy="1201058"/>
      </dsp:txXfrm>
    </dsp:sp>
    <dsp:sp modelId="{B05F3C2B-C63A-4814-9520-B4B3F6D6AAC7}">
      <dsp:nvSpPr>
        <dsp:cNvPr id="0" name=""/>
        <dsp:cNvSpPr/>
      </dsp:nvSpPr>
      <dsp:spPr>
        <a:xfrm>
          <a:off x="3341299" y="1551707"/>
          <a:ext cx="563327" cy="489849"/>
        </a:xfrm>
        <a:prstGeom prst="circularArrow">
          <a:avLst/>
        </a:prstGeom>
        <a:solidFill>
          <a:schemeClr val="accent1">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A5335A-0EAC-4B76-AB8A-BCEC3AC9FD24}">
      <dsp:nvSpPr>
        <dsp:cNvPr id="0" name=""/>
        <dsp:cNvSpPr/>
      </dsp:nvSpPr>
      <dsp:spPr>
        <a:xfrm rot="10800000">
          <a:off x="3341299" y="1740110"/>
          <a:ext cx="563327" cy="489849"/>
        </a:xfrm>
        <a:prstGeom prst="circularArrow">
          <a:avLst/>
        </a:prstGeom>
        <a:solidFill>
          <a:schemeClr val="accent1">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Nearest Neighbor is finding the closest neighbor or city-goes the shortest distance between 2 points.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2 opt-similar to the Nearest Neighbor but makes swaps to eliminate crossover which is where two paths cross each other.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GA is a method of optimization that based on natural selection. It repeatedly modifies solutions to ultimately find the shortest distance. But because it is based on natural selection the population changes for each run.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If we rerun the same parameters, the distance will be different.  It’s the average and standard deviation are statistically important to the final solution.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GA-Control parameters: # cities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Start to use colors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Add a legend with units to graph</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e16292ce7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3e16292ce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Add a legend with units to graph</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e16292ce7_0_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Google Shape;320;g3e16292ce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e1d818b57_1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Google Shape;330;g3e1d818b5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Students create an optimization plan for a day at Kings Island that works for a specific client. Clients will be different levels of thrill seekers. As a class, we will create a flow chart for an Roller Coaster  Optimization App.</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e15ea42c2_0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Google Shape;141;g3e15ea42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Cite the pictures</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100"/>
              <a:buFont typeface="Arial"/>
              <a:buNone/>
            </a:pPr>
            <a:r>
              <a:rPr lang="en" sz="1300" b="0" i="0" u="none" strike="noStrike" cap="none">
                <a:solidFill>
                  <a:schemeClr val="dk2"/>
                </a:solidFill>
                <a:latin typeface="Calibri"/>
                <a:ea typeface="Calibri"/>
                <a:cs typeface="Calibri"/>
                <a:sym typeface="Calibri"/>
              </a:rPr>
              <a:t>Drones are being used for aerial surveys and are in development for delivery but have a limited battery life. This research is trying to create an algorithm that will produce the most efficient travel path for the power available.</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e15ea42c2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Google Shape;160;g3e15ea42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Explain Traveling Salesman Problem - 5 cities = 12 circuits, 6 cities = 60, 10 cities = 181,440</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What did authors do</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Optimization is finding the best route or the shortest distance.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Find citation for pictures</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5 - MTSP</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 name="Google Shape;30;p2"/>
          <p:cNvGrpSpPr/>
          <p:nvPr/>
        </p:nvGrpSpPr>
        <p:grpSpPr>
          <a:xfrm>
            <a:off x="199149" y="4055652"/>
            <a:ext cx="2795413"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 name="Google Shape;34;p2"/>
          <p:cNvSpPr txBox="1">
            <a:spLocks noGrp="1"/>
          </p:cNvSpPr>
          <p:nvPr>
            <p:ph type="ctrTitle"/>
          </p:nvPr>
        </p:nvSpPr>
        <p:spPr>
          <a:xfrm>
            <a:off x="1858703" y="1822833"/>
            <a:ext cx="5361300" cy="1448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1pPr>
            <a:lvl2pPr marR="0" lvl="1"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2pPr>
            <a:lvl3pPr marR="0" lvl="2"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3pPr>
            <a:lvl4pPr marR="0" lvl="3"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4pPr>
            <a:lvl5pPr marR="0" lvl="4"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5pPr>
            <a:lvl6pPr marR="0" lvl="5"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6pPr>
            <a:lvl7pPr marR="0" lvl="6"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7pPr>
            <a:lvl8pPr marR="0" lvl="7"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8pPr>
            <a:lvl9pPr marR="0" lvl="8" algn="ctr" rtl="0">
              <a:lnSpc>
                <a:spcPct val="100000"/>
              </a:lnSpc>
              <a:spcBef>
                <a:spcPts val="0"/>
              </a:spcBef>
              <a:spcAft>
                <a:spcPts val="0"/>
              </a:spcAft>
              <a:buClr>
                <a:schemeClr val="lt1"/>
              </a:buClr>
              <a:buSzPts val="3800"/>
              <a:buFont typeface="Nunito"/>
              <a:buNone/>
              <a:defRPr sz="3800" b="0" i="0" u="none" strike="noStrike" cap="none">
                <a:solidFill>
                  <a:schemeClr val="lt1"/>
                </a:solidFill>
                <a:latin typeface="Nunito"/>
                <a:ea typeface="Nunito"/>
                <a:cs typeface="Nunito"/>
                <a:sym typeface="Nunito"/>
              </a:defRPr>
            </a:lvl9pPr>
          </a:lstStyle>
          <a:p>
            <a:endParaRPr/>
          </a:p>
        </p:txBody>
      </p:sp>
      <p:sp>
        <p:nvSpPr>
          <p:cNvPr id="35" name="Google Shape;35;p2"/>
          <p:cNvSpPr txBox="1">
            <a:spLocks noGrp="1"/>
          </p:cNvSpPr>
          <p:nvPr>
            <p:ph type="subTitle" idx="1"/>
          </p:nvPr>
        </p:nvSpPr>
        <p:spPr>
          <a:xfrm>
            <a:off x="1858700" y="3413158"/>
            <a:ext cx="5361300" cy="52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pic>
        <p:nvPicPr>
          <p:cNvPr id="37" name="Google Shape;37;p2"/>
          <p:cNvPicPr preferRelativeResize="0"/>
          <p:nvPr/>
        </p:nvPicPr>
        <p:blipFill rotWithShape="1">
          <a:blip r:embed="rId2">
            <a:alphaModFix/>
          </a:blip>
          <a:srcRect/>
          <a:stretch/>
        </p:blipFill>
        <p:spPr>
          <a:xfrm>
            <a:off x="7212850" y="4011850"/>
            <a:ext cx="1482000" cy="837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10"/>
        <p:cNvGrpSpPr/>
        <p:nvPr/>
      </p:nvGrpSpPr>
      <p:grpSpPr>
        <a:xfrm>
          <a:off x="0" y="0"/>
          <a:ext cx="0" cy="0"/>
          <a:chOff x="0" y="0"/>
          <a:chExt cx="0" cy="0"/>
        </a:xfrm>
      </p:grpSpPr>
      <p:sp>
        <p:nvSpPr>
          <p:cNvPr id="111" name="Google Shape;111;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2" name="Google Shape;112;p11"/>
          <p:cNvGrpSpPr/>
          <p:nvPr/>
        </p:nvGrpSpPr>
        <p:grpSpPr>
          <a:xfrm>
            <a:off x="5959222" y="4119576"/>
            <a:ext cx="2520951" cy="1024165"/>
            <a:chOff x="6917201" y="0"/>
            <a:chExt cx="2227777" cy="863400"/>
          </a:xfrm>
        </p:grpSpPr>
        <p:sp>
          <p:nvSpPr>
            <p:cNvPr id="113" name="Google Shape;113;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6" name="Google Shape;116;p11"/>
          <p:cNvGrpSpPr/>
          <p:nvPr/>
        </p:nvGrpSpPr>
        <p:grpSpPr>
          <a:xfrm>
            <a:off x="199149" y="2"/>
            <a:ext cx="2795413" cy="1083308"/>
            <a:chOff x="6917201" y="0"/>
            <a:chExt cx="2227777" cy="863400"/>
          </a:xfrm>
        </p:grpSpPr>
        <p:sp>
          <p:nvSpPr>
            <p:cNvPr id="117" name="Google Shape;117;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0" name="Google Shape;120;p11"/>
          <p:cNvSpPr txBox="1">
            <a:spLocks noGrp="1"/>
          </p:cNvSpPr>
          <p:nvPr>
            <p:ph type="title" hasCustomPrompt="1"/>
          </p:nvPr>
        </p:nvSpPr>
        <p:spPr>
          <a:xfrm>
            <a:off x="1385850" y="1383850"/>
            <a:ext cx="6372300" cy="13797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1pPr>
            <a:lvl2pPr marR="0" lvl="1"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2pPr>
            <a:lvl3pPr marR="0" lvl="2"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3pPr>
            <a:lvl4pPr marR="0" lvl="3"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4pPr>
            <a:lvl5pPr marR="0" lvl="4"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5pPr>
            <a:lvl6pPr marR="0" lvl="5"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6pPr>
            <a:lvl7pPr marR="0" lvl="6"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7pPr>
            <a:lvl8pPr marR="0" lvl="7"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8pPr>
            <a:lvl9pPr marR="0" lvl="8" algn="ctr" rtl="0">
              <a:lnSpc>
                <a:spcPct val="100000"/>
              </a:lnSpc>
              <a:spcBef>
                <a:spcPts val="0"/>
              </a:spcBef>
              <a:spcAft>
                <a:spcPts val="0"/>
              </a:spcAft>
              <a:buClr>
                <a:schemeClr val="dk2"/>
              </a:buClr>
              <a:buSzPts val="8600"/>
              <a:buFont typeface="Nunito"/>
              <a:buNone/>
              <a:defRPr sz="8600" b="0" i="0" u="none" strike="noStrike" cap="none">
                <a:solidFill>
                  <a:schemeClr val="dk2"/>
                </a:solidFill>
                <a:latin typeface="Nunito"/>
                <a:ea typeface="Nunito"/>
                <a:cs typeface="Nunito"/>
                <a:sym typeface="Nunito"/>
              </a:defRPr>
            </a:lvl9pPr>
          </a:lstStyle>
          <a:p>
            <a:r>
              <a:t>xx%</a:t>
            </a:r>
          </a:p>
        </p:txBody>
      </p:sp>
      <p:sp>
        <p:nvSpPr>
          <p:cNvPr id="121" name="Google Shape;121;p11"/>
          <p:cNvSpPr txBox="1">
            <a:spLocks noGrp="1"/>
          </p:cNvSpPr>
          <p:nvPr>
            <p:ph type="body" idx="1"/>
          </p:nvPr>
        </p:nvSpPr>
        <p:spPr>
          <a:xfrm>
            <a:off x="1385850" y="2863850"/>
            <a:ext cx="6372300" cy="641100"/>
          </a:xfrm>
          <a:prstGeom prst="rect">
            <a:avLst/>
          </a:prstGeom>
          <a:noFill/>
          <a:ln>
            <a:noFill/>
          </a:ln>
        </p:spPr>
        <p:txBody>
          <a:bodyPr spcFirstLastPara="1" wrap="square" lIns="91425" tIns="91425" rIns="91425" bIns="91425" anchor="t" anchorCtr="0"/>
          <a:lstStyle>
            <a:lvl1pPr marL="457200" marR="0" lvl="0" indent="-311150" algn="ctr"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ctr"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ctr"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122" name="Google Shape;122;p1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1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38"/>
        <p:cNvGrpSpPr/>
        <p:nvPr/>
      </p:nvGrpSpPr>
      <p:grpSpPr>
        <a:xfrm>
          <a:off x="0" y="0"/>
          <a:ext cx="0" cy="0"/>
          <a:chOff x="0" y="0"/>
          <a:chExt cx="0" cy="0"/>
        </a:xfrm>
      </p:grpSpPr>
      <p:sp>
        <p:nvSpPr>
          <p:cNvPr id="39" name="Google Shape;39;p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3"/>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endParaRPr/>
          </a:p>
        </p:txBody>
      </p:sp>
      <p:sp>
        <p:nvSpPr>
          <p:cNvPr id="43" name="Google Shape;43;p3"/>
          <p:cNvSpPr txBox="1">
            <a:spLocks noGrp="1"/>
          </p:cNvSpPr>
          <p:nvPr>
            <p:ph type="body" idx="1"/>
          </p:nvPr>
        </p:nvSpPr>
        <p:spPr>
          <a:xfrm>
            <a:off x="819150" y="1990725"/>
            <a:ext cx="7505700" cy="244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44" name="Google Shape;44;p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45"/>
        <p:cNvGrpSpPr/>
        <p:nvPr/>
      </p:nvGrpSpPr>
      <p:grpSpPr>
        <a:xfrm>
          <a:off x="0" y="0"/>
          <a:ext cx="0" cy="0"/>
          <a:chOff x="0" y="0"/>
          <a:chExt cx="0" cy="0"/>
        </a:xfrm>
      </p:grpSpPr>
      <p:sp>
        <p:nvSpPr>
          <p:cNvPr id="46" name="Google Shape;46;p4"/>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 name="Google Shape;47;p4"/>
          <p:cNvGrpSpPr/>
          <p:nvPr/>
        </p:nvGrpSpPr>
        <p:grpSpPr>
          <a:xfrm>
            <a:off x="5594190" y="3961115"/>
            <a:ext cx="2910144" cy="1182340"/>
            <a:chOff x="6917201" y="0"/>
            <a:chExt cx="2227777" cy="863400"/>
          </a:xfrm>
        </p:grpSpPr>
        <p:sp>
          <p:nvSpPr>
            <p:cNvPr id="48" name="Google Shape;48;p4"/>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 name="Google Shape;51;p4"/>
          <p:cNvGrpSpPr/>
          <p:nvPr/>
        </p:nvGrpSpPr>
        <p:grpSpPr>
          <a:xfrm>
            <a:off x="199149" y="2"/>
            <a:ext cx="2795413" cy="1083308"/>
            <a:chOff x="6917201" y="0"/>
            <a:chExt cx="2227777" cy="863400"/>
          </a:xfrm>
        </p:grpSpPr>
        <p:sp>
          <p:nvSpPr>
            <p:cNvPr id="52" name="Google Shape;52;p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4"/>
          <p:cNvSpPr txBox="1">
            <a:spLocks noGrp="1"/>
          </p:cNvSpPr>
          <p:nvPr>
            <p:ph type="title"/>
          </p:nvPr>
        </p:nvSpPr>
        <p:spPr>
          <a:xfrm>
            <a:off x="1888684" y="1746100"/>
            <a:ext cx="5377500" cy="1646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1pPr>
            <a:lvl2pPr marR="0" lvl="1"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2pPr>
            <a:lvl3pPr marR="0" lvl="2"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3pPr>
            <a:lvl4pPr marR="0" lvl="3"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4pPr>
            <a:lvl5pPr marR="0" lvl="4"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5pPr>
            <a:lvl6pPr marR="0" lvl="5"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6pPr>
            <a:lvl7pPr marR="0" lvl="6"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7pPr>
            <a:lvl8pPr marR="0" lvl="7"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8pPr>
            <a:lvl9pPr marR="0" lvl="8" algn="ctr" rtl="0">
              <a:lnSpc>
                <a:spcPct val="100000"/>
              </a:lnSpc>
              <a:spcBef>
                <a:spcPts val="0"/>
              </a:spcBef>
              <a:spcAft>
                <a:spcPts val="0"/>
              </a:spcAft>
              <a:buClr>
                <a:schemeClr val="dk2"/>
              </a:buClr>
              <a:buSzPts val="3200"/>
              <a:buFont typeface="Nunito"/>
              <a:buNone/>
              <a:defRPr sz="3200" b="0" i="0" u="none" strike="noStrike" cap="none">
                <a:solidFill>
                  <a:schemeClr val="dk2"/>
                </a:solidFill>
                <a:latin typeface="Nunito"/>
                <a:ea typeface="Nunito"/>
                <a:cs typeface="Nunito"/>
                <a:sym typeface="Nunito"/>
              </a:defRPr>
            </a:lvl9pPr>
          </a:lstStyle>
          <a:p>
            <a:endParaRPr/>
          </a:p>
        </p:txBody>
      </p:sp>
      <p:sp>
        <p:nvSpPr>
          <p:cNvPr id="56" name="Google Shape;56;p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7"/>
        <p:cNvGrpSpPr/>
        <p:nvPr/>
      </p:nvGrpSpPr>
      <p:grpSpPr>
        <a:xfrm>
          <a:off x="0" y="0"/>
          <a:ext cx="0" cy="0"/>
          <a:chOff x="0" y="0"/>
          <a:chExt cx="0" cy="0"/>
        </a:xfrm>
      </p:grpSpPr>
      <p:sp>
        <p:nvSpPr>
          <p:cNvPr id="58" name="Google Shape;58;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endParaRPr/>
          </a:p>
        </p:txBody>
      </p:sp>
      <p:sp>
        <p:nvSpPr>
          <p:cNvPr id="62" name="Google Shape;62;p5"/>
          <p:cNvSpPr txBox="1">
            <a:spLocks noGrp="1"/>
          </p:cNvSpPr>
          <p:nvPr>
            <p:ph type="body" idx="1"/>
          </p:nvPr>
        </p:nvSpPr>
        <p:spPr>
          <a:xfrm>
            <a:off x="819150" y="1990725"/>
            <a:ext cx="3686100" cy="244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63" name="Google Shape;63;p5"/>
          <p:cNvSpPr txBox="1">
            <a:spLocks noGrp="1"/>
          </p:cNvSpPr>
          <p:nvPr>
            <p:ph type="body" idx="2"/>
          </p:nvPr>
        </p:nvSpPr>
        <p:spPr>
          <a:xfrm>
            <a:off x="4638675" y="1990725"/>
            <a:ext cx="3686100" cy="244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64" name="Google Shape;64;p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65"/>
        <p:cNvGrpSpPr/>
        <p:nvPr/>
      </p:nvGrpSpPr>
      <p:grpSpPr>
        <a:xfrm>
          <a:off x="0" y="0"/>
          <a:ext cx="0" cy="0"/>
          <a:chOff x="0" y="0"/>
          <a:chExt cx="0" cy="0"/>
        </a:xfrm>
      </p:grpSpPr>
      <p:sp>
        <p:nvSpPr>
          <p:cNvPr id="66" name="Google Shape;66;p6"/>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6"/>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 name="Google Shape;68;p6"/>
          <p:cNvGrpSpPr/>
          <p:nvPr/>
        </p:nvGrpSpPr>
        <p:grpSpPr>
          <a:xfrm>
            <a:off x="255991" y="-118"/>
            <a:ext cx="2251347" cy="1043408"/>
            <a:chOff x="3961956" y="4383950"/>
            <a:chExt cx="1160548" cy="548700"/>
          </a:xfrm>
        </p:grpSpPr>
        <p:sp>
          <p:nvSpPr>
            <p:cNvPr id="69" name="Google Shape;69;p6"/>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6"/>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 name="Google Shape;72;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3" name="Google Shape;73;p6"/>
          <p:cNvGrpSpPr/>
          <p:nvPr/>
        </p:nvGrpSpPr>
        <p:grpSpPr>
          <a:xfrm>
            <a:off x="34934" y="4522125"/>
            <a:ext cx="1593306" cy="617072"/>
            <a:chOff x="6917201" y="0"/>
            <a:chExt cx="2227777" cy="863400"/>
          </a:xfrm>
        </p:grpSpPr>
        <p:sp>
          <p:nvSpPr>
            <p:cNvPr id="74" name="Google Shape;74;p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6"/>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6"/>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7" name="Google Shape;77;p6"/>
          <p:cNvGrpSpPr/>
          <p:nvPr/>
        </p:nvGrpSpPr>
        <p:grpSpPr>
          <a:xfrm>
            <a:off x="5886353" y="1243"/>
            <a:ext cx="3257454" cy="1261514"/>
            <a:chOff x="6917201" y="0"/>
            <a:chExt cx="2227777" cy="863400"/>
          </a:xfrm>
        </p:grpSpPr>
        <p:sp>
          <p:nvSpPr>
            <p:cNvPr id="78" name="Google Shape;78;p6"/>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6"/>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6"/>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 name="Google Shape;81;p6"/>
          <p:cNvSpPr txBox="1">
            <a:spLocks noGrp="1"/>
          </p:cNvSpPr>
          <p:nvPr>
            <p:ph type="title"/>
          </p:nvPr>
        </p:nvSpPr>
        <p:spPr>
          <a:xfrm>
            <a:off x="1393929" y="1301146"/>
            <a:ext cx="6366900" cy="2539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1pPr>
            <a:lvl2pPr marR="0" lvl="1"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2pPr>
            <a:lvl3pPr marR="0" lvl="2"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3pPr>
            <a:lvl4pPr marR="0" lvl="3"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4pPr>
            <a:lvl5pPr marR="0" lvl="4"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5pPr>
            <a:lvl6pPr marR="0" lvl="5"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6pPr>
            <a:lvl7pPr marR="0" lvl="6"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7pPr>
            <a:lvl8pPr marR="0" lvl="7"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8pPr>
            <a:lvl9pPr marR="0" lvl="8" algn="ctr" rtl="0">
              <a:lnSpc>
                <a:spcPct val="100000"/>
              </a:lnSpc>
              <a:spcBef>
                <a:spcPts val="0"/>
              </a:spcBef>
              <a:spcAft>
                <a:spcPts val="0"/>
              </a:spcAft>
              <a:buClr>
                <a:schemeClr val="lt1"/>
              </a:buClr>
              <a:buSzPts val="3200"/>
              <a:buFont typeface="Nunito"/>
              <a:buNone/>
              <a:defRPr sz="3200" b="0" i="0" u="none" strike="noStrike" cap="none">
                <a:solidFill>
                  <a:schemeClr val="lt1"/>
                </a:solidFill>
                <a:latin typeface="Nunito"/>
                <a:ea typeface="Nunito"/>
                <a:cs typeface="Nunito"/>
                <a:sym typeface="Nunito"/>
              </a:defRPr>
            </a:lvl9pPr>
          </a:lstStyle>
          <a:p>
            <a:endParaRPr/>
          </a:p>
        </p:txBody>
      </p:sp>
      <p:sp>
        <p:nvSpPr>
          <p:cNvPr id="82" name="Google Shape;82;p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83"/>
        <p:cNvGrpSpPr/>
        <p:nvPr/>
      </p:nvGrpSpPr>
      <p:grpSpPr>
        <a:xfrm>
          <a:off x="0" y="0"/>
          <a:ext cx="0" cy="0"/>
          <a:chOff x="0" y="0"/>
          <a:chExt cx="0" cy="0"/>
        </a:xfrm>
      </p:grpSpPr>
      <p:sp>
        <p:nvSpPr>
          <p:cNvPr id="84" name="Google Shape;84;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
          <p:cNvSpPr txBox="1">
            <a:spLocks noGrp="1"/>
          </p:cNvSpPr>
          <p:nvPr>
            <p:ph type="title"/>
          </p:nvPr>
        </p:nvSpPr>
        <p:spPr>
          <a:xfrm>
            <a:off x="819150" y="845600"/>
            <a:ext cx="7505700" cy="954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endParaRPr/>
          </a:p>
        </p:txBody>
      </p:sp>
      <p:sp>
        <p:nvSpPr>
          <p:cNvPr id="88" name="Google Shape;88;p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89"/>
        <p:cNvGrpSpPr/>
        <p:nvPr/>
      </p:nvGrpSpPr>
      <p:grpSpPr>
        <a:xfrm>
          <a:off x="0" y="0"/>
          <a:ext cx="0" cy="0"/>
          <a:chOff x="0" y="0"/>
          <a:chExt cx="0" cy="0"/>
        </a:xfrm>
      </p:grpSpPr>
      <p:sp>
        <p:nvSpPr>
          <p:cNvPr id="90" name="Google Shape;90;p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8"/>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8"/>
          <p:cNvSpPr txBox="1">
            <a:spLocks noGrp="1"/>
          </p:cNvSpPr>
          <p:nvPr>
            <p:ph type="title"/>
          </p:nvPr>
        </p:nvSpPr>
        <p:spPr>
          <a:xfrm>
            <a:off x="819150" y="845600"/>
            <a:ext cx="3709200" cy="1383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endParaRPr/>
          </a:p>
        </p:txBody>
      </p:sp>
      <p:sp>
        <p:nvSpPr>
          <p:cNvPr id="94" name="Google Shape;94;p8"/>
          <p:cNvSpPr txBox="1">
            <a:spLocks noGrp="1"/>
          </p:cNvSpPr>
          <p:nvPr>
            <p:ph type="body" idx="1"/>
          </p:nvPr>
        </p:nvSpPr>
        <p:spPr>
          <a:xfrm>
            <a:off x="830700" y="2319050"/>
            <a:ext cx="3709200" cy="21198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95" name="Google Shape;95;p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6"/>
        <p:cNvGrpSpPr/>
        <p:nvPr/>
      </p:nvGrpSpPr>
      <p:grpSpPr>
        <a:xfrm>
          <a:off x="0" y="0"/>
          <a:ext cx="0" cy="0"/>
          <a:chOff x="0" y="0"/>
          <a:chExt cx="0" cy="0"/>
        </a:xfrm>
      </p:grpSpPr>
      <p:sp>
        <p:nvSpPr>
          <p:cNvPr id="97" name="Google Shape;97;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9"/>
          <p:cNvSpPr txBox="1">
            <a:spLocks noGrp="1"/>
          </p:cNvSpPr>
          <p:nvPr>
            <p:ph type="title"/>
          </p:nvPr>
        </p:nvSpPr>
        <p:spPr>
          <a:xfrm>
            <a:off x="819150" y="845600"/>
            <a:ext cx="6424200" cy="705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3000"/>
              <a:buFont typeface="Nunito"/>
              <a:buNone/>
              <a:defRPr sz="3000" b="0" i="0" u="none" strike="noStrike" cap="none">
                <a:solidFill>
                  <a:schemeClr val="lt1"/>
                </a:solidFill>
                <a:latin typeface="Nunito"/>
                <a:ea typeface="Nunito"/>
                <a:cs typeface="Nunito"/>
                <a:sym typeface="Nunito"/>
              </a:defRPr>
            </a:lvl9pPr>
          </a:lstStyle>
          <a:p>
            <a:endParaRPr/>
          </a:p>
        </p:txBody>
      </p:sp>
      <p:sp>
        <p:nvSpPr>
          <p:cNvPr id="101" name="Google Shape;101;p9"/>
          <p:cNvSpPr txBox="1">
            <a:spLocks noGrp="1"/>
          </p:cNvSpPr>
          <p:nvPr>
            <p:ph type="subTitle" idx="1"/>
          </p:nvPr>
        </p:nvSpPr>
        <p:spPr>
          <a:xfrm>
            <a:off x="819150" y="1550700"/>
            <a:ext cx="5859900" cy="393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endParaRPr/>
          </a:p>
        </p:txBody>
      </p:sp>
      <p:sp>
        <p:nvSpPr>
          <p:cNvPr id="102" name="Google Shape;102;p9"/>
          <p:cNvSpPr txBox="1">
            <a:spLocks noGrp="1"/>
          </p:cNvSpPr>
          <p:nvPr>
            <p:ph type="body" idx="2"/>
          </p:nvPr>
        </p:nvSpPr>
        <p:spPr>
          <a:xfrm>
            <a:off x="819150" y="2467050"/>
            <a:ext cx="5859900" cy="2095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103" name="Google Shape;103;p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4"/>
        <p:cNvGrpSpPr/>
        <p:nvPr/>
      </p:nvGrpSpPr>
      <p:grpSpPr>
        <a:xfrm>
          <a:off x="0" y="0"/>
          <a:ext cx="0" cy="0"/>
          <a:chOff x="0" y="0"/>
          <a:chExt cx="0" cy="0"/>
        </a:xfrm>
      </p:grpSpPr>
      <p:sp>
        <p:nvSpPr>
          <p:cNvPr id="105" name="Google Shape;105;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0"/>
          <p:cNvSpPr txBox="1">
            <a:spLocks noGrp="1"/>
          </p:cNvSpPr>
          <p:nvPr>
            <p:ph type="body" idx="1"/>
          </p:nvPr>
        </p:nvSpPr>
        <p:spPr>
          <a:xfrm>
            <a:off x="328025" y="4163500"/>
            <a:ext cx="7415100" cy="6051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0"/>
              </a:spcBef>
              <a:spcAft>
                <a:spcPts val="0"/>
              </a:spcAft>
              <a:buClr>
                <a:schemeClr val="dk2"/>
              </a:buClr>
              <a:buSzPts val="1300"/>
              <a:buFont typeface="Calibri"/>
              <a:buNone/>
              <a:defRPr sz="1300" b="0" i="0" u="none" strike="noStrike" cap="none">
                <a:solidFill>
                  <a:schemeClr val="dk2"/>
                </a:solidFill>
                <a:latin typeface="Calibri"/>
                <a:ea typeface="Calibri"/>
                <a:cs typeface="Calibri"/>
                <a:sym typeface="Calibri"/>
              </a:defRPr>
            </a:lvl1pPr>
          </a:lstStyle>
          <a:p>
            <a:endParaRPr/>
          </a:p>
        </p:txBody>
      </p:sp>
      <p:sp>
        <p:nvSpPr>
          <p:cNvPr id="109" name="Google Shape;109;p10"/>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www.rcasts.com/2010/11/any-r-packages-to-solve-vehicle-routing.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solver.com/solver-platform-sdk-source-code-examples" TargetMode="External"/><Relationship Id="rId5"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Shape 128"/>
        <p:cNvGrpSpPr/>
        <p:nvPr/>
      </p:nvGrpSpPr>
      <p:grpSpPr>
        <a:xfrm>
          <a:off x="0" y="0"/>
          <a:ext cx="0" cy="0"/>
          <a:chOff x="0" y="0"/>
          <a:chExt cx="0" cy="0"/>
        </a:xfrm>
      </p:grpSpPr>
      <p:sp>
        <p:nvSpPr>
          <p:cNvPr id="129" name="Google Shape;129;p13"/>
          <p:cNvSpPr txBox="1">
            <a:spLocks noGrp="1"/>
          </p:cNvSpPr>
          <p:nvPr>
            <p:ph type="subTitle" idx="1"/>
          </p:nvPr>
        </p:nvSpPr>
        <p:spPr>
          <a:xfrm>
            <a:off x="339749" y="1921047"/>
            <a:ext cx="2842651" cy="130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Calibri"/>
              <a:buNone/>
            </a:pPr>
            <a:r>
              <a:rPr lang="en" sz="1400" b="0" i="0" u="none" strike="noStrike" cap="none" dirty="0">
                <a:solidFill>
                  <a:schemeClr val="dk2"/>
                </a:solidFill>
                <a:latin typeface="Arial"/>
                <a:ea typeface="Arial"/>
                <a:cs typeface="Arial"/>
                <a:sym typeface="Arial"/>
              </a:rPr>
              <a:t>Kelly Lindsey                                                                   </a:t>
            </a:r>
            <a:endParaRPr sz="14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Calibri"/>
              <a:buNone/>
            </a:pPr>
            <a:r>
              <a:rPr lang="en" sz="1400" b="0" i="0" u="none" strike="noStrike" cap="none" dirty="0" smtClean="0">
                <a:solidFill>
                  <a:schemeClr val="dk2"/>
                </a:solidFill>
                <a:latin typeface="Arial"/>
                <a:ea typeface="Arial"/>
                <a:cs typeface="Arial"/>
                <a:sym typeface="Arial"/>
              </a:rPr>
              <a:t>National Board Certified Teacher</a:t>
            </a:r>
            <a:endParaRPr sz="14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Calibri"/>
              <a:buNone/>
            </a:pPr>
            <a:r>
              <a:rPr lang="en" sz="1400" b="0" i="0" u="none" strike="noStrike" cap="none" dirty="0">
                <a:solidFill>
                  <a:schemeClr val="dk2"/>
                </a:solidFill>
                <a:latin typeface="Arial"/>
                <a:ea typeface="Arial"/>
                <a:cs typeface="Arial"/>
                <a:sym typeface="Arial"/>
              </a:rPr>
              <a:t>Boone County High School</a:t>
            </a:r>
            <a:endParaRPr sz="14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Calibri"/>
              <a:buNone/>
            </a:pPr>
            <a:r>
              <a:rPr lang="en" sz="1400" b="0" i="0" u="none" strike="noStrike" cap="none" dirty="0">
                <a:solidFill>
                  <a:schemeClr val="dk2"/>
                </a:solidFill>
                <a:latin typeface="Arial"/>
                <a:ea typeface="Arial"/>
                <a:cs typeface="Arial"/>
                <a:sym typeface="Arial"/>
              </a:rPr>
              <a:t>Florence, KY</a:t>
            </a:r>
            <a:endParaRPr sz="14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Calibri"/>
              <a:buNone/>
            </a:pPr>
            <a:r>
              <a:rPr lang="en" sz="1400" b="0" i="0" u="none" strike="noStrike" cap="none" dirty="0">
                <a:solidFill>
                  <a:schemeClr val="dk2"/>
                </a:solidFill>
                <a:latin typeface="Arial"/>
                <a:ea typeface="Arial"/>
                <a:cs typeface="Arial"/>
                <a:sym typeface="Arial"/>
              </a:rPr>
              <a:t>High School Math</a:t>
            </a:r>
            <a:r>
              <a:rPr lang="en" sz="1600" b="0" i="0" u="none" strike="noStrike" cap="none" dirty="0">
                <a:solidFill>
                  <a:schemeClr val="dk2"/>
                </a:solidFill>
                <a:latin typeface="Calibri"/>
                <a:ea typeface="Calibri"/>
                <a:cs typeface="Calibri"/>
                <a:sym typeface="Calibri"/>
              </a:rPr>
              <a:t>    </a:t>
            </a:r>
            <a:r>
              <a:rPr lang="en" sz="1400" b="0" i="0" u="none" strike="noStrike" cap="none" dirty="0">
                <a:solidFill>
                  <a:schemeClr val="dk2"/>
                </a:solidFill>
                <a:latin typeface="Arial"/>
                <a:ea typeface="Arial"/>
                <a:cs typeface="Arial"/>
                <a:sym typeface="Arial"/>
              </a:rPr>
              <a:t> </a:t>
            </a:r>
            <a:endParaRPr sz="1400" b="0" i="0" u="none" strike="noStrike" cap="none" dirty="0">
              <a:solidFill>
                <a:schemeClr val="dk2"/>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Calibri"/>
              <a:buNone/>
            </a:pPr>
            <a:endParaRPr sz="1600" b="0" i="0" u="none" strike="noStrike" cap="none" dirty="0">
              <a:solidFill>
                <a:srgbClr val="66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600"/>
              <a:buFont typeface="Calibri"/>
              <a:buNone/>
            </a:pPr>
            <a:endParaRPr sz="1600" b="0" i="0" u="none" strike="noStrike" cap="none" dirty="0">
              <a:solidFill>
                <a:srgbClr val="660000"/>
              </a:solidFill>
              <a:latin typeface="Calibri"/>
              <a:ea typeface="Calibri"/>
              <a:cs typeface="Calibri"/>
              <a:sym typeface="Calibri"/>
            </a:endParaRPr>
          </a:p>
        </p:txBody>
      </p:sp>
      <p:sp>
        <p:nvSpPr>
          <p:cNvPr id="130" name="Google Shape;130;p13"/>
          <p:cNvSpPr txBox="1"/>
          <p:nvPr/>
        </p:nvSpPr>
        <p:spPr>
          <a:xfrm>
            <a:off x="2039475" y="586575"/>
            <a:ext cx="5173500" cy="120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Bio-Inspired Optimization of the Multiple Traveling Salesman Problem</a:t>
            </a:r>
            <a:endParaRPr sz="2400" b="0" i="0" u="none" strike="noStrike" cap="none">
              <a:solidFill>
                <a:srgbClr val="000000"/>
              </a:solidFill>
              <a:latin typeface="Arial"/>
              <a:ea typeface="Arial"/>
              <a:cs typeface="Arial"/>
              <a:sym typeface="Arial"/>
            </a:endParaRPr>
          </a:p>
        </p:txBody>
      </p:sp>
      <p:sp>
        <p:nvSpPr>
          <p:cNvPr id="131" name="Google Shape;131;p1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a:t>
            </a:fld>
            <a:endParaRPr sz="1000" b="0" i="0" u="none" strike="noStrike" cap="none">
              <a:solidFill>
                <a:schemeClr val="dk2"/>
              </a:solidFill>
              <a:latin typeface="Nunito"/>
              <a:ea typeface="Nunito"/>
              <a:cs typeface="Nunito"/>
              <a:sym typeface="Nunito"/>
            </a:endParaRPr>
          </a:p>
        </p:txBody>
      </p:sp>
      <p:sp>
        <p:nvSpPr>
          <p:cNvPr id="133" name="Google Shape;133;p13"/>
          <p:cNvSpPr txBox="1"/>
          <p:nvPr/>
        </p:nvSpPr>
        <p:spPr>
          <a:xfrm>
            <a:off x="3182400" y="4054300"/>
            <a:ext cx="2779200" cy="753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rgbClr val="3C8C93"/>
                </a:solidFill>
                <a:latin typeface="Arial"/>
                <a:ea typeface="Arial"/>
                <a:cs typeface="Arial"/>
                <a:sym typeface="Arial"/>
              </a:rPr>
              <a:t>RET is funded by the National Science Foundation, grant # EEC-1710826</a:t>
            </a:r>
            <a:endParaRPr sz="1200" b="0" i="0" u="none" strike="noStrike" cap="none">
              <a:solidFill>
                <a:srgbClr val="3C8C93"/>
              </a:solidFill>
              <a:latin typeface="Arial"/>
              <a:ea typeface="Arial"/>
              <a:cs typeface="Arial"/>
              <a:sym typeface="Arial"/>
            </a:endParaRPr>
          </a:p>
        </p:txBody>
      </p:sp>
      <p:pic>
        <p:nvPicPr>
          <p:cNvPr id="134" name="Google Shape;134;p13"/>
          <p:cNvPicPr preferRelativeResize="0"/>
          <p:nvPr/>
        </p:nvPicPr>
        <p:blipFill rotWithShape="1">
          <a:blip r:embed="rId3">
            <a:alphaModFix/>
          </a:blip>
          <a:srcRect/>
          <a:stretch/>
        </p:blipFill>
        <p:spPr>
          <a:xfrm>
            <a:off x="5766575" y="4060150"/>
            <a:ext cx="753025" cy="753025"/>
          </a:xfrm>
          <a:prstGeom prst="rect">
            <a:avLst/>
          </a:prstGeom>
          <a:noFill/>
          <a:ln>
            <a:noFill/>
          </a:ln>
        </p:spPr>
      </p:pic>
      <p:sp>
        <p:nvSpPr>
          <p:cNvPr id="135" name="Google Shape;135;p13"/>
          <p:cNvSpPr txBox="1"/>
          <p:nvPr/>
        </p:nvSpPr>
        <p:spPr>
          <a:xfrm>
            <a:off x="5669350" y="1921050"/>
            <a:ext cx="2225700" cy="102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rial"/>
                <a:ea typeface="Arial"/>
                <a:cs typeface="Arial"/>
                <a:sym typeface="Arial"/>
              </a:rPr>
              <a:t>Beth Francis</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rial"/>
                <a:ea typeface="Arial"/>
                <a:cs typeface="Arial"/>
                <a:sym typeface="Arial"/>
              </a:rPr>
              <a:t>Felicity Franklin Schools</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rial"/>
                <a:ea typeface="Arial"/>
                <a:cs typeface="Arial"/>
                <a:sym typeface="Arial"/>
              </a:rPr>
              <a:t>Felicity, OH</a:t>
            </a:r>
            <a:endParaRPr sz="14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2"/>
                </a:solidFill>
                <a:latin typeface="Arial"/>
                <a:ea typeface="Arial"/>
                <a:cs typeface="Arial"/>
                <a:sym typeface="Arial"/>
              </a:rPr>
              <a:t>Gifted STEM program </a:t>
            </a:r>
            <a:endParaRPr sz="1400" b="0" i="0" u="none" strike="noStrike" cap="none">
              <a:solidFill>
                <a:schemeClr val="dk2"/>
              </a:solidFill>
              <a:latin typeface="Arial"/>
              <a:ea typeface="Arial"/>
              <a:cs typeface="Arial"/>
              <a:sym typeface="Arial"/>
            </a:endParaRPr>
          </a:p>
        </p:txBody>
      </p:sp>
      <p:pic>
        <p:nvPicPr>
          <p:cNvPr id="136" name="Google Shape;136;p13"/>
          <p:cNvPicPr preferRelativeResize="0"/>
          <p:nvPr/>
        </p:nvPicPr>
        <p:blipFill rotWithShape="1">
          <a:blip r:embed="rId4">
            <a:alphaModFix/>
          </a:blip>
          <a:srcRect/>
          <a:stretch/>
        </p:blipFill>
        <p:spPr>
          <a:xfrm>
            <a:off x="7637700" y="2723361"/>
            <a:ext cx="753023" cy="753000"/>
          </a:xfrm>
          <a:prstGeom prst="rect">
            <a:avLst/>
          </a:prstGeom>
          <a:noFill/>
          <a:ln>
            <a:noFill/>
          </a:ln>
        </p:spPr>
      </p:pic>
      <p:pic>
        <p:nvPicPr>
          <p:cNvPr id="137" name="Google Shape;137;p13"/>
          <p:cNvPicPr preferRelativeResize="0"/>
          <p:nvPr/>
        </p:nvPicPr>
        <p:blipFill rotWithShape="1">
          <a:blip r:embed="rId5">
            <a:alphaModFix/>
          </a:blip>
          <a:srcRect/>
          <a:stretch/>
        </p:blipFill>
        <p:spPr>
          <a:xfrm>
            <a:off x="7212850" y="4011850"/>
            <a:ext cx="1482000" cy="837900"/>
          </a:xfrm>
          <a:prstGeom prst="rect">
            <a:avLst/>
          </a:prstGeom>
          <a:noFill/>
          <a:ln>
            <a:noFill/>
          </a:ln>
        </p:spPr>
      </p:pic>
      <p:sp>
        <p:nvSpPr>
          <p:cNvPr id="138" name="Google Shape;138;p13"/>
          <p:cNvSpPr txBox="1"/>
          <p:nvPr/>
        </p:nvSpPr>
        <p:spPr>
          <a:xfrm>
            <a:off x="2273536" y="3482158"/>
            <a:ext cx="459692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Faculty Mentors:  Dr. Jeffrey Kastner, Dr. Manish Kumar</a:t>
            </a:r>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Graduate Research Assistant:  Mr. Siddharth Sridhar</a:t>
            </a:r>
            <a:endParaRPr sz="1400" b="0" i="0" u="none" strike="noStrike" cap="none">
              <a:solidFill>
                <a:srgbClr val="000000"/>
              </a:solidFill>
              <a:latin typeface="Arial"/>
              <a:ea typeface="Arial"/>
              <a:cs typeface="Arial"/>
              <a:sym typeface="Arial"/>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134334" y="2645811"/>
            <a:ext cx="579305" cy="6400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title"/>
          </p:nvPr>
        </p:nvSpPr>
        <p:spPr>
          <a:xfrm>
            <a:off x="3615350" y="493300"/>
            <a:ext cx="4638900" cy="95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rgbClr val="434343"/>
                </a:solidFill>
                <a:latin typeface="Nunito"/>
                <a:ea typeface="Nunito"/>
                <a:cs typeface="Nunito"/>
                <a:sym typeface="Nunito"/>
              </a:rPr>
              <a:t>Timeline</a:t>
            </a:r>
            <a:endParaRPr sz="3000" b="0" i="0" u="none" strike="noStrike" cap="none">
              <a:solidFill>
                <a:srgbClr val="434343"/>
              </a:solidFill>
              <a:latin typeface="Nunito"/>
              <a:ea typeface="Nunito"/>
              <a:cs typeface="Nunito"/>
              <a:sym typeface="Nunito"/>
            </a:endParaRPr>
          </a:p>
        </p:txBody>
      </p:sp>
      <p:sp>
        <p:nvSpPr>
          <p:cNvPr id="243" name="Google Shape;243;p2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10</a:t>
            </a:fld>
            <a:endParaRPr sz="1000" b="0" i="0" u="none" strike="noStrike" cap="none">
              <a:solidFill>
                <a:schemeClr val="dk2"/>
              </a:solidFill>
              <a:latin typeface="Nunito"/>
              <a:ea typeface="Nunito"/>
              <a:cs typeface="Nunito"/>
              <a:sym typeface="Nunito"/>
            </a:endParaRPr>
          </a:p>
        </p:txBody>
      </p:sp>
      <p:pic>
        <p:nvPicPr>
          <p:cNvPr id="244" name="Google Shape;244;p22"/>
          <p:cNvPicPr preferRelativeResize="0"/>
          <p:nvPr/>
        </p:nvPicPr>
        <p:blipFill rotWithShape="1">
          <a:blip r:embed="rId3">
            <a:alphaModFix/>
          </a:blip>
          <a:srcRect/>
          <a:stretch/>
        </p:blipFill>
        <p:spPr>
          <a:xfrm>
            <a:off x="7212850" y="4011850"/>
            <a:ext cx="1482000" cy="837900"/>
          </a:xfrm>
          <a:prstGeom prst="rect">
            <a:avLst/>
          </a:prstGeom>
          <a:noFill/>
          <a:ln>
            <a:noFill/>
          </a:ln>
        </p:spPr>
      </p:pic>
      <p:sp>
        <p:nvSpPr>
          <p:cNvPr id="245" name="Google Shape;245;p22"/>
          <p:cNvSpPr/>
          <p:nvPr/>
        </p:nvSpPr>
        <p:spPr>
          <a:xfrm>
            <a:off x="410025" y="954150"/>
            <a:ext cx="2952000" cy="6459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Week 2 - </a:t>
            </a:r>
            <a:r>
              <a:rPr lang="en-US" sz="1400" b="0" i="0" u="none" strike="noStrike" cap="none" dirty="0" smtClean="0">
                <a:solidFill>
                  <a:srgbClr val="000000"/>
                </a:solidFill>
                <a:latin typeface="Arial"/>
                <a:ea typeface="Arial"/>
                <a:cs typeface="Arial"/>
                <a:sym typeface="Arial"/>
              </a:rPr>
              <a:t>MATLAB®</a:t>
            </a:r>
            <a:r>
              <a:rPr lang="en" sz="1400" b="0" i="0" u="none" strike="noStrike" cap="none" dirty="0" smtClean="0">
                <a:solidFill>
                  <a:srgbClr val="000000"/>
                </a:solidFill>
                <a:latin typeface="Arial"/>
                <a:ea typeface="Arial"/>
                <a:cs typeface="Arial"/>
                <a:sym typeface="Arial"/>
              </a:rPr>
              <a:t> </a:t>
            </a:r>
            <a:r>
              <a:rPr lang="en" sz="1400" b="0" i="0" u="none" strike="noStrike" cap="none" dirty="0">
                <a:solidFill>
                  <a:srgbClr val="000000"/>
                </a:solidFill>
                <a:latin typeface="Arial"/>
                <a:ea typeface="Arial"/>
                <a:cs typeface="Arial"/>
                <a:sym typeface="Arial"/>
              </a:rPr>
              <a:t>training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Basics of programming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Intro to TSP, NN, 2-Opt</a:t>
            </a:r>
            <a:endParaRPr sz="1400" b="0" i="0" u="none" strike="noStrike" cap="none" dirty="0">
              <a:solidFill>
                <a:srgbClr val="000000"/>
              </a:solidFill>
              <a:latin typeface="Arial"/>
              <a:ea typeface="Arial"/>
              <a:cs typeface="Arial"/>
              <a:sym typeface="Arial"/>
            </a:endParaRPr>
          </a:p>
        </p:txBody>
      </p:sp>
      <p:sp>
        <p:nvSpPr>
          <p:cNvPr id="246" name="Google Shape;246;p22"/>
          <p:cNvSpPr/>
          <p:nvPr/>
        </p:nvSpPr>
        <p:spPr>
          <a:xfrm>
            <a:off x="1322750" y="1743213"/>
            <a:ext cx="3172200" cy="544200"/>
          </a:xfrm>
          <a:prstGeom prst="rect">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Week 3 - Intro to Genetic Algorithm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Begin to test parameters</a:t>
            </a:r>
            <a:endParaRPr sz="1400" b="0" i="0" u="none" strike="noStrike" cap="none">
              <a:solidFill>
                <a:srgbClr val="000000"/>
              </a:solidFill>
              <a:latin typeface="Arial"/>
              <a:ea typeface="Arial"/>
              <a:cs typeface="Arial"/>
              <a:sym typeface="Arial"/>
            </a:endParaRPr>
          </a:p>
        </p:txBody>
      </p:sp>
      <p:sp>
        <p:nvSpPr>
          <p:cNvPr id="247" name="Google Shape;247;p22"/>
          <p:cNvSpPr/>
          <p:nvPr/>
        </p:nvSpPr>
        <p:spPr>
          <a:xfrm>
            <a:off x="2030050" y="2430563"/>
            <a:ext cx="2952000" cy="6459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Week 4 - GA Research</a:t>
            </a:r>
            <a:endParaRPr sz="1400" b="0" i="0" u="none" strike="noStrike" cap="none">
              <a:solidFill>
                <a:srgbClr val="EFEFE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Analyze initial GA testing</a:t>
            </a:r>
            <a:endParaRPr sz="1400" b="0" i="0" u="none" strike="noStrike" cap="none">
              <a:solidFill>
                <a:srgbClr val="EFEFE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Choose optimal parameters &amp; test</a:t>
            </a:r>
            <a:endParaRPr sz="1400" b="0" i="0" u="none" strike="noStrike" cap="none">
              <a:solidFill>
                <a:srgbClr val="EFEFEF"/>
              </a:solidFill>
              <a:latin typeface="Arial"/>
              <a:ea typeface="Arial"/>
              <a:cs typeface="Arial"/>
              <a:sym typeface="Arial"/>
            </a:endParaRPr>
          </a:p>
        </p:txBody>
      </p:sp>
      <p:sp>
        <p:nvSpPr>
          <p:cNvPr id="248" name="Google Shape;248;p22"/>
          <p:cNvSpPr/>
          <p:nvPr/>
        </p:nvSpPr>
        <p:spPr>
          <a:xfrm>
            <a:off x="2641325" y="3207875"/>
            <a:ext cx="3620400" cy="645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Week 5 - Compare data from GA &amp; 2-Opt, Intro to Clustering - MTSP, </a:t>
            </a:r>
            <a:endParaRPr sz="1400" b="0" i="0" u="none" strike="noStrike" cap="none">
              <a:solidFill>
                <a:srgbClr val="EFEFE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Compile data into charts &amp; graphs</a:t>
            </a:r>
            <a:endParaRPr sz="1400" b="0" i="0" u="none" strike="noStrike" cap="none">
              <a:solidFill>
                <a:srgbClr val="EFEFEF"/>
              </a:solidFill>
              <a:latin typeface="Arial"/>
              <a:ea typeface="Arial"/>
              <a:cs typeface="Arial"/>
              <a:sym typeface="Arial"/>
            </a:endParaRPr>
          </a:p>
        </p:txBody>
      </p:sp>
      <p:sp>
        <p:nvSpPr>
          <p:cNvPr id="249" name="Google Shape;249;p22"/>
          <p:cNvSpPr/>
          <p:nvPr/>
        </p:nvSpPr>
        <p:spPr>
          <a:xfrm>
            <a:off x="3495325" y="3985175"/>
            <a:ext cx="3541500" cy="5442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3F3F3"/>
                </a:solidFill>
                <a:latin typeface="Arial"/>
                <a:ea typeface="Arial"/>
                <a:cs typeface="Arial"/>
                <a:sym typeface="Arial"/>
              </a:rPr>
              <a:t>Week 6 - Finalize data, complete report, poster, PPT, video</a:t>
            </a:r>
            <a:endParaRPr sz="1400" b="0" i="0" u="none" strike="noStrike" cap="none">
              <a:solidFill>
                <a:srgbClr val="F3F3F3"/>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10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gtEl>
                                        <p:attrNameLst>
                                          <p:attrName>style.visibility</p:attrName>
                                        </p:attrNameLst>
                                      </p:cBhvr>
                                      <p:to>
                                        <p:strVal val="visible"/>
                                      </p:to>
                                    </p:set>
                                    <p:animEffect transition="in" filter="fade">
                                      <p:cBhvr>
                                        <p:cTn id="17" dur="1000"/>
                                        <p:tgtEl>
                                          <p:spTgt spid="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3"/>
          <p:cNvSpPr txBox="1">
            <a:spLocks noGrp="1"/>
          </p:cNvSpPr>
          <p:nvPr>
            <p:ph type="title"/>
          </p:nvPr>
        </p:nvSpPr>
        <p:spPr>
          <a:xfrm>
            <a:off x="819150" y="480950"/>
            <a:ext cx="7505700" cy="95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Research Training Received</a:t>
            </a:r>
            <a:endParaRPr sz="3000" b="0" i="0" u="none" strike="noStrike" cap="none">
              <a:solidFill>
                <a:schemeClr val="lt1"/>
              </a:solidFill>
              <a:latin typeface="Nunito"/>
              <a:ea typeface="Nunito"/>
              <a:cs typeface="Nunito"/>
              <a:sym typeface="Nunito"/>
            </a:endParaRPr>
          </a:p>
        </p:txBody>
      </p:sp>
      <p:sp>
        <p:nvSpPr>
          <p:cNvPr id="255" name="Google Shape;255;p23"/>
          <p:cNvSpPr txBox="1">
            <a:spLocks noGrp="1"/>
          </p:cNvSpPr>
          <p:nvPr>
            <p:ph type="body" idx="1"/>
          </p:nvPr>
        </p:nvSpPr>
        <p:spPr>
          <a:xfrm>
            <a:off x="3926250" y="1435549"/>
            <a:ext cx="4398600" cy="2655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Tutorials on use of </a:t>
            </a:r>
            <a:r>
              <a:rPr lang="en-US" sz="1400" b="0" i="0" u="none" strike="noStrike" cap="none" dirty="0" smtClean="0">
                <a:solidFill>
                  <a:schemeClr val="dk2"/>
                </a:solidFill>
                <a:latin typeface="Arial"/>
                <a:ea typeface="Arial"/>
                <a:cs typeface="Arial"/>
                <a:sym typeface="Arial"/>
              </a:rPr>
              <a:t>MATLAB®</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Reading and understanding </a:t>
            </a:r>
            <a:r>
              <a:rPr lang="en-US" sz="1400" b="0" i="0" u="none" strike="noStrike" cap="none" dirty="0" smtClean="0">
                <a:solidFill>
                  <a:schemeClr val="dk2"/>
                </a:solidFill>
                <a:latin typeface="Arial"/>
                <a:ea typeface="Arial"/>
                <a:cs typeface="Arial"/>
                <a:sym typeface="Arial"/>
              </a:rPr>
              <a:t>MATLAB®</a:t>
            </a:r>
            <a:r>
              <a:rPr lang="en" sz="1400" b="0" i="0" u="none" strike="noStrike" cap="none" dirty="0" smtClean="0">
                <a:solidFill>
                  <a:schemeClr val="dk2"/>
                </a:solidFill>
                <a:latin typeface="Arial"/>
                <a:ea typeface="Arial"/>
                <a:cs typeface="Arial"/>
                <a:sym typeface="Arial"/>
              </a:rPr>
              <a:t> </a:t>
            </a:r>
            <a:r>
              <a:rPr lang="en" sz="1400" b="0" i="0" u="none" strike="noStrike" cap="none" dirty="0">
                <a:solidFill>
                  <a:schemeClr val="dk2"/>
                </a:solidFill>
                <a:latin typeface="Arial"/>
                <a:ea typeface="Arial"/>
                <a:cs typeface="Arial"/>
                <a:sym typeface="Arial"/>
              </a:rPr>
              <a:t>programs used to optimize TSP</a:t>
            </a:r>
            <a:endParaRPr sz="1400" b="0" i="0" u="none"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Nearest Neighbor</a:t>
            </a:r>
            <a:endParaRPr sz="1400" b="0" i="0" u="none"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2-Opt</a:t>
            </a:r>
            <a:endParaRPr sz="1400" b="0" i="0" u="none" strike="noStrike" cap="none" dirty="0">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Generic GA</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How to change parameters and read results on new GA</a:t>
            </a:r>
            <a:endParaRPr sz="1400" b="0" i="0" u="none" strike="noStrike" cap="none" dirty="0">
              <a:solidFill>
                <a:schemeClr val="dk2"/>
              </a:solidFill>
              <a:latin typeface="Arial"/>
              <a:ea typeface="Arial"/>
              <a:cs typeface="Arial"/>
              <a:sym typeface="Arial"/>
            </a:endParaRPr>
          </a:p>
          <a:p>
            <a:pPr marL="457200" marR="0" lvl="0" indent="-317500" algn="l" rtl="0">
              <a:lnSpc>
                <a:spcPct val="115000"/>
              </a:lnSpc>
              <a:spcBef>
                <a:spcPts val="0"/>
              </a:spcBef>
              <a:spcAft>
                <a:spcPts val="0"/>
              </a:spcAft>
              <a:buClr>
                <a:schemeClr val="dk2"/>
              </a:buClr>
              <a:buSzPts val="1400"/>
              <a:buFont typeface="Arial"/>
              <a:buChar char="●"/>
            </a:pPr>
            <a:r>
              <a:rPr lang="en" sz="1400" b="0" i="0" u="none" strike="noStrike" cap="none" dirty="0">
                <a:solidFill>
                  <a:schemeClr val="dk2"/>
                </a:solidFill>
                <a:latin typeface="Arial"/>
                <a:ea typeface="Arial"/>
                <a:cs typeface="Arial"/>
                <a:sym typeface="Arial"/>
              </a:rPr>
              <a:t>Clustering and MTSP.  How to run parameters and compare data</a:t>
            </a:r>
            <a:endParaRPr sz="1400" b="0" i="0" u="none" strike="noStrike" cap="none" dirty="0">
              <a:solidFill>
                <a:schemeClr val="dk2"/>
              </a:solidFill>
              <a:latin typeface="Arial"/>
              <a:ea typeface="Arial"/>
              <a:cs typeface="Arial"/>
              <a:sym typeface="Arial"/>
            </a:endParaRPr>
          </a:p>
          <a:p>
            <a:pPr marL="457200" marR="0" lvl="0" indent="0" algn="l" rtl="0">
              <a:lnSpc>
                <a:spcPct val="115000"/>
              </a:lnSpc>
              <a:spcBef>
                <a:spcPts val="1600"/>
              </a:spcBef>
              <a:spcAft>
                <a:spcPts val="1600"/>
              </a:spcAft>
              <a:buClr>
                <a:schemeClr val="dk2"/>
              </a:buClr>
              <a:buSzPts val="1300"/>
              <a:buFont typeface="Calibri"/>
              <a:buNone/>
            </a:pPr>
            <a:endParaRPr sz="1400" b="0" i="0" u="none" strike="noStrike" cap="none" dirty="0">
              <a:solidFill>
                <a:schemeClr val="dk2"/>
              </a:solidFill>
              <a:latin typeface="Arial"/>
              <a:ea typeface="Arial"/>
              <a:cs typeface="Arial"/>
              <a:sym typeface="Arial"/>
            </a:endParaRPr>
          </a:p>
        </p:txBody>
      </p:sp>
      <p:sp>
        <p:nvSpPr>
          <p:cNvPr id="256" name="Google Shape;256;p2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11</a:t>
            </a:fld>
            <a:endParaRPr sz="1000" b="0" i="0" u="none" strike="noStrike" cap="none">
              <a:solidFill>
                <a:schemeClr val="dk2"/>
              </a:solidFill>
              <a:latin typeface="Nunito"/>
              <a:ea typeface="Nunito"/>
              <a:cs typeface="Nunito"/>
              <a:sym typeface="Nunito"/>
            </a:endParaRPr>
          </a:p>
        </p:txBody>
      </p:sp>
      <p:pic>
        <p:nvPicPr>
          <p:cNvPr id="257" name="Google Shape;257;p23"/>
          <p:cNvPicPr preferRelativeResize="0"/>
          <p:nvPr/>
        </p:nvPicPr>
        <p:blipFill rotWithShape="1">
          <a:blip r:embed="rId3">
            <a:alphaModFix/>
          </a:blip>
          <a:srcRect/>
          <a:stretch/>
        </p:blipFill>
        <p:spPr>
          <a:xfrm>
            <a:off x="7212850" y="4011850"/>
            <a:ext cx="1482000" cy="837900"/>
          </a:xfrm>
          <a:prstGeom prst="rect">
            <a:avLst/>
          </a:prstGeom>
          <a:noFill/>
          <a:ln>
            <a:noFill/>
          </a:ln>
        </p:spPr>
      </p:pic>
      <p:pic>
        <p:nvPicPr>
          <p:cNvPr id="258" name="Google Shape;258;p23"/>
          <p:cNvPicPr preferRelativeResize="0"/>
          <p:nvPr/>
        </p:nvPicPr>
        <p:blipFill>
          <a:blip r:embed="rId4">
            <a:alphaModFix/>
          </a:blip>
          <a:stretch>
            <a:fillRect/>
          </a:stretch>
        </p:blipFill>
        <p:spPr>
          <a:xfrm>
            <a:off x="738275" y="1223723"/>
            <a:ext cx="2413074" cy="1455572"/>
          </a:xfrm>
          <a:prstGeom prst="rect">
            <a:avLst/>
          </a:prstGeom>
          <a:noFill/>
          <a:ln>
            <a:noFill/>
          </a:ln>
        </p:spPr>
      </p:pic>
      <p:pic>
        <p:nvPicPr>
          <p:cNvPr id="259" name="Google Shape;259;p23"/>
          <p:cNvPicPr preferRelativeResize="0"/>
          <p:nvPr/>
        </p:nvPicPr>
        <p:blipFill>
          <a:blip r:embed="rId5">
            <a:alphaModFix/>
          </a:blip>
          <a:stretch>
            <a:fillRect/>
          </a:stretch>
        </p:blipFill>
        <p:spPr>
          <a:xfrm>
            <a:off x="738275" y="3041925"/>
            <a:ext cx="2413074" cy="145557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2368300" y="98975"/>
            <a:ext cx="5377500" cy="889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200"/>
              <a:buFont typeface="Nunito"/>
              <a:buNone/>
            </a:pPr>
            <a:r>
              <a:rPr lang="en" sz="3200" b="1" i="0" u="none" strike="noStrike" cap="none">
                <a:solidFill>
                  <a:schemeClr val="dk2"/>
                </a:solidFill>
              </a:rPr>
              <a:t>Progress Made</a:t>
            </a:r>
            <a:endParaRPr sz="3200" b="1" i="0" u="none" strike="noStrike" cap="none">
              <a:solidFill>
                <a:schemeClr val="dk2"/>
              </a:solidFill>
            </a:endParaRPr>
          </a:p>
        </p:txBody>
      </p:sp>
      <p:sp>
        <p:nvSpPr>
          <p:cNvPr id="265" name="Google Shape;265;p2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12</a:t>
            </a:fld>
            <a:endParaRPr sz="1000" b="0" i="0" u="none" strike="noStrike" cap="none">
              <a:solidFill>
                <a:schemeClr val="dk2"/>
              </a:solidFill>
              <a:latin typeface="Nunito"/>
              <a:ea typeface="Nunito"/>
              <a:cs typeface="Nunito"/>
              <a:sym typeface="Nunito"/>
            </a:endParaRPr>
          </a:p>
        </p:txBody>
      </p:sp>
      <p:pic>
        <p:nvPicPr>
          <p:cNvPr id="266" name="Google Shape;266;p24"/>
          <p:cNvPicPr preferRelativeResize="0"/>
          <p:nvPr/>
        </p:nvPicPr>
        <p:blipFill rotWithShape="1">
          <a:blip r:embed="rId3">
            <a:alphaModFix/>
          </a:blip>
          <a:srcRect/>
          <a:stretch/>
        </p:blipFill>
        <p:spPr>
          <a:xfrm>
            <a:off x="3288888" y="1570737"/>
            <a:ext cx="2595575" cy="1946663"/>
          </a:xfrm>
          <a:prstGeom prst="rect">
            <a:avLst/>
          </a:prstGeom>
          <a:noFill/>
          <a:ln>
            <a:noFill/>
          </a:ln>
        </p:spPr>
      </p:pic>
      <p:sp>
        <p:nvSpPr>
          <p:cNvPr id="267" name="Google Shape;267;p24"/>
          <p:cNvSpPr txBox="1"/>
          <p:nvPr/>
        </p:nvSpPr>
        <p:spPr>
          <a:xfrm>
            <a:off x="785400" y="3531425"/>
            <a:ext cx="7859700" cy="77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Nearest Neighbor                                     2-Opt                                          Genetic Algorithm </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rPr>
              <a:t>D=6.2012                                                 D=5.8348                                    D=5.8373</a:t>
            </a:r>
            <a:endParaRPr sz="1400" b="1" i="0" u="none" strike="noStrike" cap="none">
              <a:solidFill>
                <a:srgbClr val="000000"/>
              </a:solidFill>
            </a:endParaRPr>
          </a:p>
        </p:txBody>
      </p:sp>
      <p:pic>
        <p:nvPicPr>
          <p:cNvPr id="268" name="Google Shape;268;p24"/>
          <p:cNvPicPr preferRelativeResize="0"/>
          <p:nvPr/>
        </p:nvPicPr>
        <p:blipFill rotWithShape="1">
          <a:blip r:embed="rId4">
            <a:alphaModFix/>
          </a:blip>
          <a:srcRect/>
          <a:stretch/>
        </p:blipFill>
        <p:spPr>
          <a:xfrm>
            <a:off x="348600" y="1215400"/>
            <a:ext cx="2766400" cy="2074775"/>
          </a:xfrm>
          <a:prstGeom prst="rect">
            <a:avLst/>
          </a:prstGeom>
          <a:noFill/>
          <a:ln>
            <a:noFill/>
          </a:ln>
        </p:spPr>
      </p:pic>
      <p:pic>
        <p:nvPicPr>
          <p:cNvPr id="269" name="Google Shape;269;p24"/>
          <p:cNvPicPr preferRelativeResize="0"/>
          <p:nvPr/>
        </p:nvPicPr>
        <p:blipFill rotWithShape="1">
          <a:blip r:embed="rId5">
            <a:alphaModFix/>
          </a:blip>
          <a:srcRect/>
          <a:stretch/>
        </p:blipFill>
        <p:spPr>
          <a:xfrm>
            <a:off x="6058350" y="1038713"/>
            <a:ext cx="2881067" cy="2160800"/>
          </a:xfrm>
          <a:prstGeom prst="rect">
            <a:avLst/>
          </a:prstGeom>
          <a:noFill/>
          <a:ln>
            <a:noFill/>
          </a:ln>
        </p:spPr>
      </p:pic>
      <p:pic>
        <p:nvPicPr>
          <p:cNvPr id="270" name="Google Shape;270;p24"/>
          <p:cNvPicPr preferRelativeResize="0"/>
          <p:nvPr/>
        </p:nvPicPr>
        <p:blipFill rotWithShape="1">
          <a:blip r:embed="rId6">
            <a:alphaModFix/>
          </a:blip>
          <a:srcRect/>
          <a:stretch/>
        </p:blipFill>
        <p:spPr>
          <a:xfrm>
            <a:off x="7106550" y="4181700"/>
            <a:ext cx="1482000" cy="83790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13</a:t>
            </a:fld>
            <a:endParaRPr sz="1000" b="0" i="0" u="none" strike="noStrike" cap="none">
              <a:solidFill>
                <a:schemeClr val="dk2"/>
              </a:solidFill>
              <a:latin typeface="Nunito"/>
              <a:ea typeface="Nunito"/>
              <a:cs typeface="Nunito"/>
              <a:sym typeface="Nunito"/>
            </a:endParaRPr>
          </a:p>
        </p:txBody>
      </p:sp>
      <p:pic>
        <p:nvPicPr>
          <p:cNvPr id="276" name="Google Shape;276;p25"/>
          <p:cNvPicPr preferRelativeResize="0"/>
          <p:nvPr/>
        </p:nvPicPr>
        <p:blipFill rotWithShape="1">
          <a:blip r:embed="rId5">
            <a:alphaModFix/>
          </a:blip>
          <a:srcRect/>
          <a:stretch/>
        </p:blipFill>
        <p:spPr>
          <a:xfrm>
            <a:off x="7212850" y="4011850"/>
            <a:ext cx="1482000" cy="837900"/>
          </a:xfrm>
          <a:prstGeom prst="rect">
            <a:avLst/>
          </a:prstGeom>
          <a:noFill/>
          <a:ln>
            <a:noFill/>
          </a:ln>
        </p:spPr>
      </p:pic>
      <p:pic>
        <p:nvPicPr>
          <p:cNvPr id="2" name="Genetic-Algorithm-trial-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6"/>
          <p:cNvSpPr txBox="1">
            <a:spLocks noGrp="1"/>
          </p:cNvSpPr>
          <p:nvPr>
            <p:ph type="title"/>
          </p:nvPr>
        </p:nvSpPr>
        <p:spPr>
          <a:xfrm>
            <a:off x="3478550" y="444225"/>
            <a:ext cx="1902600" cy="63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600" b="0" i="0" u="none" strike="noStrike" cap="none">
                <a:solidFill>
                  <a:schemeClr val="lt1"/>
                </a:solidFill>
                <a:latin typeface="Nunito"/>
                <a:ea typeface="Nunito"/>
                <a:cs typeface="Nunito"/>
                <a:sym typeface="Nunito"/>
              </a:rPr>
              <a:t>my_GA</a:t>
            </a:r>
            <a:endParaRPr sz="3600" b="0" i="0" u="none" strike="noStrike" cap="none">
              <a:solidFill>
                <a:schemeClr val="lt1"/>
              </a:solidFill>
              <a:latin typeface="Nunito"/>
              <a:ea typeface="Nunito"/>
              <a:cs typeface="Nunito"/>
              <a:sym typeface="Nunito"/>
            </a:endParaRPr>
          </a:p>
        </p:txBody>
      </p:sp>
      <p:sp>
        <p:nvSpPr>
          <p:cNvPr id="283" name="Google Shape;283;p2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14</a:t>
            </a:fld>
            <a:endParaRPr sz="1000" b="0" i="0" u="none" strike="noStrike" cap="none">
              <a:solidFill>
                <a:schemeClr val="dk2"/>
              </a:solidFill>
              <a:latin typeface="Nunito"/>
              <a:ea typeface="Nunito"/>
              <a:cs typeface="Nunito"/>
              <a:sym typeface="Nunito"/>
            </a:endParaRPr>
          </a:p>
        </p:txBody>
      </p:sp>
      <p:sp>
        <p:nvSpPr>
          <p:cNvPr id="284" name="Google Shape;284;p26"/>
          <p:cNvSpPr/>
          <p:nvPr/>
        </p:nvSpPr>
        <p:spPr>
          <a:xfrm>
            <a:off x="393875" y="795300"/>
            <a:ext cx="2364300" cy="13008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Run a range of values for number of generations, population size, and crossover fraction for 1 iteration.</a:t>
            </a:r>
            <a:endParaRPr sz="1400" b="0" i="0" u="none" strike="noStrike" cap="none">
              <a:solidFill>
                <a:srgbClr val="000000"/>
              </a:solidFill>
              <a:latin typeface="Arial"/>
              <a:ea typeface="Arial"/>
              <a:cs typeface="Arial"/>
              <a:sym typeface="Arial"/>
            </a:endParaRPr>
          </a:p>
        </p:txBody>
      </p:sp>
      <p:sp>
        <p:nvSpPr>
          <p:cNvPr id="285" name="Google Shape;285;p26"/>
          <p:cNvSpPr/>
          <p:nvPr/>
        </p:nvSpPr>
        <p:spPr>
          <a:xfrm>
            <a:off x="2021725" y="2571750"/>
            <a:ext cx="1657500" cy="1040700"/>
          </a:xfrm>
          <a:prstGeom prst="roundRect">
            <a:avLst>
              <a:gd name="adj" fmla="val 16667"/>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Choose 5 sets of parameters with the shortest distances.</a:t>
            </a:r>
            <a:endParaRPr sz="1400" b="0" i="0" u="none" strike="noStrike" cap="none">
              <a:solidFill>
                <a:srgbClr val="000000"/>
              </a:solidFill>
              <a:latin typeface="Arial"/>
              <a:ea typeface="Arial"/>
              <a:cs typeface="Arial"/>
              <a:sym typeface="Arial"/>
            </a:endParaRPr>
          </a:p>
        </p:txBody>
      </p:sp>
      <p:sp>
        <p:nvSpPr>
          <p:cNvPr id="286" name="Google Shape;286;p26"/>
          <p:cNvSpPr/>
          <p:nvPr/>
        </p:nvSpPr>
        <p:spPr>
          <a:xfrm>
            <a:off x="4206950" y="1531050"/>
            <a:ext cx="1984500" cy="1040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Run chosen sets of parameters for 10 iterations each.</a:t>
            </a:r>
            <a:endParaRPr sz="1400" b="0" i="0" u="none" strike="noStrike" cap="none">
              <a:solidFill>
                <a:srgbClr val="000000"/>
              </a:solidFill>
              <a:latin typeface="Arial"/>
              <a:ea typeface="Arial"/>
              <a:cs typeface="Arial"/>
              <a:sym typeface="Arial"/>
            </a:endParaRPr>
          </a:p>
        </p:txBody>
      </p:sp>
      <p:sp>
        <p:nvSpPr>
          <p:cNvPr id="287" name="Google Shape;287;p26"/>
          <p:cNvSpPr/>
          <p:nvPr/>
        </p:nvSpPr>
        <p:spPr>
          <a:xfrm>
            <a:off x="6518575" y="2869050"/>
            <a:ext cx="1769100" cy="15759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Set of parameters with shortest average distance moves on to comparison test.</a:t>
            </a:r>
            <a:endParaRPr sz="1400" b="0" i="0" u="none" strike="noStrike" cap="none">
              <a:solidFill>
                <a:srgbClr val="000000"/>
              </a:solidFill>
              <a:latin typeface="Arial"/>
              <a:ea typeface="Arial"/>
              <a:cs typeface="Arial"/>
              <a:sym typeface="Arial"/>
            </a:endParaRPr>
          </a:p>
        </p:txBody>
      </p:sp>
      <p:sp>
        <p:nvSpPr>
          <p:cNvPr id="288" name="Google Shape;288;p26"/>
          <p:cNvSpPr/>
          <p:nvPr/>
        </p:nvSpPr>
        <p:spPr>
          <a:xfrm rot="2427827">
            <a:off x="999109" y="2254976"/>
            <a:ext cx="989726" cy="753098"/>
          </a:xfrm>
          <a:prstGeom prst="right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6"/>
          <p:cNvSpPr/>
          <p:nvPr/>
        </p:nvSpPr>
        <p:spPr>
          <a:xfrm rot="-2422627">
            <a:off x="3731020" y="2628512"/>
            <a:ext cx="989633" cy="753166"/>
          </a:xfrm>
          <a:prstGeom prst="right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6"/>
          <p:cNvSpPr/>
          <p:nvPr/>
        </p:nvSpPr>
        <p:spPr>
          <a:xfrm rot="2427827">
            <a:off x="6317434" y="1920576"/>
            <a:ext cx="989726" cy="753098"/>
          </a:xfrm>
          <a:prstGeom prst="rightArrow">
            <a:avLst>
              <a:gd name="adj1" fmla="val 50000"/>
              <a:gd name="adj2" fmla="val 5000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7"/>
          <p:cNvSpPr txBox="1">
            <a:spLocks noGrp="1"/>
          </p:cNvSpPr>
          <p:nvPr>
            <p:ph type="title"/>
          </p:nvPr>
        </p:nvSpPr>
        <p:spPr>
          <a:xfrm>
            <a:off x="2437138" y="164638"/>
            <a:ext cx="6948600" cy="133471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200"/>
              <a:buFont typeface="Nunito"/>
              <a:buNone/>
            </a:pPr>
            <a:r>
              <a:rPr lang="en" sz="3200" b="1" i="0" u="none" strike="noStrike" cap="none" dirty="0">
                <a:solidFill>
                  <a:schemeClr val="dk2"/>
                </a:solidFill>
              </a:rPr>
              <a:t>Comparison of 2-Opt, </a:t>
            </a:r>
            <a:r>
              <a:rPr lang="en-US" sz="3200" b="1" i="0" u="none" strike="noStrike" cap="none" dirty="0" smtClean="0">
                <a:solidFill>
                  <a:schemeClr val="dk2"/>
                </a:solidFill>
              </a:rPr>
              <a:t>MATLAB®</a:t>
            </a:r>
            <a:r>
              <a:rPr lang="en" sz="3200" b="1" i="0" u="none" strike="noStrike" cap="none" dirty="0" smtClean="0">
                <a:solidFill>
                  <a:schemeClr val="dk2"/>
                </a:solidFill>
              </a:rPr>
              <a:t> </a:t>
            </a:r>
            <a:r>
              <a:rPr lang="en" sz="3200" b="1" i="0" u="none" strike="noStrike" cap="none" dirty="0">
                <a:solidFill>
                  <a:schemeClr val="dk2"/>
                </a:solidFill>
              </a:rPr>
              <a:t>GA, My_GA using 50 randomized cities</a:t>
            </a:r>
            <a:endParaRPr sz="3200" b="1" i="0" u="none" strike="noStrike" cap="none" dirty="0">
              <a:solidFill>
                <a:schemeClr val="dk2"/>
              </a:solidFill>
            </a:endParaRPr>
          </a:p>
        </p:txBody>
      </p:sp>
      <p:sp>
        <p:nvSpPr>
          <p:cNvPr id="296" name="Google Shape;296;p27"/>
          <p:cNvSpPr txBox="1">
            <a:spLocks noGrp="1"/>
          </p:cNvSpPr>
          <p:nvPr>
            <p:ph type="body" idx="4294967295"/>
          </p:nvPr>
        </p:nvSpPr>
        <p:spPr>
          <a:xfrm>
            <a:off x="258825" y="1410884"/>
            <a:ext cx="3686100" cy="34458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300"/>
              <a:buFont typeface="Calibri"/>
              <a:buNone/>
            </a:pPr>
            <a:r>
              <a:rPr lang="en" sz="2000" b="1"/>
              <a:t>Beth</a:t>
            </a:r>
            <a:r>
              <a:rPr lang="en" sz="2000" b="1" i="0" u="none" strike="noStrike" cap="none">
                <a:solidFill>
                  <a:schemeClr val="dk2"/>
                </a:solidFill>
              </a:rPr>
              <a:t>’s Data</a:t>
            </a:r>
            <a:endParaRPr b="1"/>
          </a:p>
          <a:p>
            <a:pPr marL="285750" marR="0" lvl="0" indent="-285750" algn="l" rtl="0">
              <a:lnSpc>
                <a:spcPct val="100000"/>
              </a:lnSpc>
              <a:spcBef>
                <a:spcPts val="0"/>
              </a:spcBef>
              <a:spcAft>
                <a:spcPts val="0"/>
              </a:spcAft>
              <a:buClr>
                <a:schemeClr val="dk2"/>
              </a:buClr>
              <a:buSzPts val="1300"/>
              <a:buFont typeface="Calibri"/>
              <a:buChar char="●"/>
            </a:pPr>
            <a:r>
              <a:rPr lang="en" sz="2400" b="1" i="0" u="none" strike="noStrike" cap="none">
                <a:solidFill>
                  <a:schemeClr val="dk2"/>
                </a:solidFill>
              </a:rPr>
              <a:t>Randomize 50 cities</a:t>
            </a:r>
            <a:endParaRPr b="1"/>
          </a:p>
          <a:p>
            <a:pPr marL="285750" marR="0" lvl="0" indent="-285750" algn="l" rtl="0">
              <a:lnSpc>
                <a:spcPct val="100000"/>
              </a:lnSpc>
              <a:spcBef>
                <a:spcPts val="0"/>
              </a:spcBef>
              <a:spcAft>
                <a:spcPts val="0"/>
              </a:spcAft>
              <a:buClr>
                <a:schemeClr val="dk2"/>
              </a:buClr>
              <a:buSzPts val="1300"/>
              <a:buFont typeface="Calibri"/>
              <a:buChar char="●"/>
            </a:pPr>
            <a:r>
              <a:rPr lang="en" sz="2400" b="1" i="0" u="none" strike="noStrike" cap="none">
                <a:solidFill>
                  <a:schemeClr val="dk2"/>
                </a:solidFill>
              </a:rPr>
              <a:t>Run random list for all 3 algorithms</a:t>
            </a:r>
            <a:endParaRPr b="1"/>
          </a:p>
          <a:p>
            <a:pPr marL="285750" marR="0" lvl="0" indent="-285750" algn="l" rtl="0">
              <a:lnSpc>
                <a:spcPct val="100000"/>
              </a:lnSpc>
              <a:spcBef>
                <a:spcPts val="0"/>
              </a:spcBef>
              <a:spcAft>
                <a:spcPts val="0"/>
              </a:spcAft>
              <a:buClr>
                <a:schemeClr val="dk2"/>
              </a:buClr>
              <a:buSzPts val="1300"/>
              <a:buFont typeface="Calibri"/>
              <a:buChar char="●"/>
            </a:pPr>
            <a:r>
              <a:rPr lang="en" sz="2400" b="1" i="0" u="none" strike="noStrike" cap="none">
                <a:solidFill>
                  <a:schemeClr val="dk2"/>
                </a:solidFill>
              </a:rPr>
              <a:t>100 iterations</a:t>
            </a:r>
            <a:endParaRPr sz="2400" b="1" i="0" u="none" strike="noStrike" cap="none">
              <a:solidFill>
                <a:schemeClr val="dk2"/>
              </a:solidFill>
            </a:endParaRPr>
          </a:p>
          <a:p>
            <a:pPr marL="0" marR="0" lvl="0" indent="0" algn="l" rtl="0">
              <a:lnSpc>
                <a:spcPct val="100000"/>
              </a:lnSpc>
              <a:spcBef>
                <a:spcPts val="1600"/>
              </a:spcBef>
              <a:spcAft>
                <a:spcPts val="0"/>
              </a:spcAft>
              <a:buClr>
                <a:schemeClr val="dk2"/>
              </a:buClr>
              <a:buSzPts val="1300"/>
              <a:buFont typeface="Calibri"/>
              <a:buNone/>
            </a:pPr>
            <a:r>
              <a:rPr lang="en" sz="1600" b="1" i="0" u="none" strike="noStrike" cap="none">
                <a:solidFill>
                  <a:schemeClr val="dk2"/>
                </a:solidFill>
              </a:rPr>
              <a:t>Shortest distances:      2-Opt      </a:t>
            </a:r>
            <a:r>
              <a:rPr lang="en" sz="1600" b="1"/>
              <a:t>6</a:t>
            </a:r>
            <a:r>
              <a:rPr lang="en" sz="1600" b="1" i="0" u="none" strike="noStrike" cap="none">
                <a:solidFill>
                  <a:schemeClr val="dk2"/>
                </a:solidFill>
              </a:rPr>
              <a:t>%</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r>
              <a:rPr lang="en" sz="1600" b="1" i="0" u="none" strike="noStrike" cap="none">
                <a:solidFill>
                  <a:schemeClr val="dk2"/>
                </a:solidFill>
              </a:rPr>
              <a:t>                                        GA           78 %</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r>
              <a:rPr lang="en" sz="1600" b="1" i="0" u="none" strike="noStrike" cap="none">
                <a:solidFill>
                  <a:schemeClr val="dk2"/>
                </a:solidFill>
              </a:rPr>
              <a:t>                                        my_GA   16 %</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r>
              <a:rPr lang="en" sz="1600" b="1" i="0" u="none" strike="noStrike" cap="none">
                <a:solidFill>
                  <a:schemeClr val="dk2"/>
                </a:solidFill>
              </a:rPr>
              <a:t>Comparing GA to my_GA   83% to 17%</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endParaRPr sz="1300" b="0" i="0" u="none" strike="noStrike" cap="none">
              <a:solidFill>
                <a:srgbClr val="FFF2CC"/>
              </a:solidFill>
              <a:latin typeface="Calibri"/>
              <a:ea typeface="Calibri"/>
              <a:cs typeface="Calibri"/>
              <a:sym typeface="Calibri"/>
            </a:endParaRPr>
          </a:p>
          <a:p>
            <a:pPr marL="0" marR="0" lvl="0" indent="0" algn="l" rtl="0">
              <a:lnSpc>
                <a:spcPct val="115000"/>
              </a:lnSpc>
              <a:spcBef>
                <a:spcPts val="1600"/>
              </a:spcBef>
              <a:spcAft>
                <a:spcPts val="0"/>
              </a:spcAft>
              <a:buClr>
                <a:schemeClr val="dk2"/>
              </a:buClr>
              <a:buSzPts val="1300"/>
              <a:buFont typeface="Calibri"/>
              <a:buNone/>
            </a:pPr>
            <a:endParaRPr sz="1300" b="0" i="0" u="none" strike="noStrike" cap="none">
              <a:solidFill>
                <a:srgbClr val="FFF2CC"/>
              </a:solidFill>
              <a:latin typeface="Calibri"/>
              <a:ea typeface="Calibri"/>
              <a:cs typeface="Calibri"/>
              <a:sym typeface="Calibri"/>
            </a:endParaRPr>
          </a:p>
          <a:p>
            <a:pPr marL="0" marR="0" lvl="0" indent="0" algn="l" rtl="0">
              <a:lnSpc>
                <a:spcPct val="115000"/>
              </a:lnSpc>
              <a:spcBef>
                <a:spcPts val="1600"/>
              </a:spcBef>
              <a:spcAft>
                <a:spcPts val="1600"/>
              </a:spcAft>
              <a:buClr>
                <a:schemeClr val="dk2"/>
              </a:buClr>
              <a:buSzPts val="1300"/>
              <a:buFont typeface="Calibri"/>
              <a:buNone/>
            </a:pPr>
            <a:endParaRPr sz="1300" b="0" i="0" u="none" strike="noStrike" cap="none">
              <a:solidFill>
                <a:srgbClr val="FFF2CC"/>
              </a:solidFill>
              <a:latin typeface="Calibri"/>
              <a:ea typeface="Calibri"/>
              <a:cs typeface="Calibri"/>
              <a:sym typeface="Calibri"/>
            </a:endParaRPr>
          </a:p>
        </p:txBody>
      </p:sp>
      <p:sp>
        <p:nvSpPr>
          <p:cNvPr id="297" name="Google Shape;297;p2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15</a:t>
            </a:fld>
            <a:endParaRPr sz="1000" b="0" i="0" u="none" strike="noStrike" cap="none">
              <a:solidFill>
                <a:schemeClr val="dk2"/>
              </a:solidFill>
              <a:latin typeface="Nunito"/>
              <a:ea typeface="Nunito"/>
              <a:cs typeface="Nunito"/>
              <a:sym typeface="Nunito"/>
            </a:endParaRPr>
          </a:p>
        </p:txBody>
      </p:sp>
      <p:pic>
        <p:nvPicPr>
          <p:cNvPr id="298" name="Google Shape;298;p27"/>
          <p:cNvPicPr preferRelativeResize="0"/>
          <p:nvPr/>
        </p:nvPicPr>
        <p:blipFill rotWithShape="1">
          <a:blip r:embed="rId3">
            <a:alphaModFix/>
          </a:blip>
          <a:srcRect/>
          <a:stretch/>
        </p:blipFill>
        <p:spPr>
          <a:xfrm>
            <a:off x="7142125" y="4254375"/>
            <a:ext cx="1482000" cy="837900"/>
          </a:xfrm>
          <a:prstGeom prst="rect">
            <a:avLst/>
          </a:prstGeom>
          <a:noFill/>
          <a:ln>
            <a:noFill/>
          </a:ln>
        </p:spPr>
      </p:pic>
      <p:pic>
        <p:nvPicPr>
          <p:cNvPr id="299" name="Google Shape;299;p27"/>
          <p:cNvPicPr preferRelativeResize="0"/>
          <p:nvPr/>
        </p:nvPicPr>
        <p:blipFill>
          <a:blip r:embed="rId4">
            <a:alphaModFix/>
          </a:blip>
          <a:stretch>
            <a:fillRect/>
          </a:stretch>
        </p:blipFill>
        <p:spPr>
          <a:xfrm>
            <a:off x="4226625" y="1644000"/>
            <a:ext cx="3525325" cy="24570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8"/>
          <p:cNvSpPr txBox="1">
            <a:spLocks noGrp="1"/>
          </p:cNvSpPr>
          <p:nvPr>
            <p:ph type="title"/>
          </p:nvPr>
        </p:nvSpPr>
        <p:spPr>
          <a:xfrm>
            <a:off x="2384586" y="265000"/>
            <a:ext cx="6948600" cy="110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200"/>
              <a:buFont typeface="Nunito"/>
              <a:buNone/>
            </a:pPr>
            <a:r>
              <a:rPr lang="en" sz="3200" b="1" i="0" u="none" strike="noStrike" cap="none" dirty="0">
                <a:solidFill>
                  <a:schemeClr val="dk2"/>
                </a:solidFill>
              </a:rPr>
              <a:t>Comparison of 2-Opt, </a:t>
            </a:r>
            <a:r>
              <a:rPr lang="en-US" sz="3200" b="1" i="0" u="none" strike="noStrike" cap="none" dirty="0" smtClean="0">
                <a:solidFill>
                  <a:schemeClr val="dk2"/>
                </a:solidFill>
              </a:rPr>
              <a:t>MATLAB®</a:t>
            </a:r>
            <a:r>
              <a:rPr lang="en" sz="3200" b="1" i="0" u="none" strike="noStrike" cap="none" dirty="0" smtClean="0">
                <a:solidFill>
                  <a:schemeClr val="dk2"/>
                </a:solidFill>
              </a:rPr>
              <a:t> </a:t>
            </a:r>
            <a:r>
              <a:rPr lang="en" sz="3200" b="1" i="0" u="none" strike="noStrike" cap="none" dirty="0">
                <a:solidFill>
                  <a:schemeClr val="dk2"/>
                </a:solidFill>
              </a:rPr>
              <a:t>GA, My_GA using 50 randomized cities</a:t>
            </a:r>
            <a:endParaRPr sz="3200" b="1" i="0" u="none" strike="noStrike" cap="none" dirty="0">
              <a:solidFill>
                <a:schemeClr val="dk2"/>
              </a:solidFill>
            </a:endParaRPr>
          </a:p>
        </p:txBody>
      </p:sp>
      <p:sp>
        <p:nvSpPr>
          <p:cNvPr id="305" name="Google Shape;305;p28"/>
          <p:cNvSpPr txBox="1">
            <a:spLocks noGrp="1"/>
          </p:cNvSpPr>
          <p:nvPr>
            <p:ph type="body" idx="4294967295"/>
          </p:nvPr>
        </p:nvSpPr>
        <p:spPr>
          <a:xfrm>
            <a:off x="258825" y="1410884"/>
            <a:ext cx="3686100" cy="344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1300"/>
              <a:buFont typeface="Calibri"/>
              <a:buNone/>
            </a:pPr>
            <a:r>
              <a:rPr lang="en" sz="2000" b="1" i="0" u="none" strike="noStrike" cap="none">
                <a:solidFill>
                  <a:schemeClr val="dk2"/>
                </a:solidFill>
              </a:rPr>
              <a:t>Kelly’s Data</a:t>
            </a:r>
            <a:endParaRPr b="1"/>
          </a:p>
          <a:p>
            <a:pPr marL="285750" marR="0" lvl="0" indent="-285750" algn="l" rtl="0">
              <a:lnSpc>
                <a:spcPct val="100000"/>
              </a:lnSpc>
              <a:spcBef>
                <a:spcPts val="0"/>
              </a:spcBef>
              <a:spcAft>
                <a:spcPts val="0"/>
              </a:spcAft>
              <a:buClr>
                <a:schemeClr val="dk2"/>
              </a:buClr>
              <a:buSzPts val="1300"/>
              <a:buFont typeface="Calibri"/>
              <a:buChar char="●"/>
            </a:pPr>
            <a:r>
              <a:rPr lang="en" sz="2400" b="1" i="0" u="none" strike="noStrike" cap="none">
                <a:solidFill>
                  <a:schemeClr val="dk2"/>
                </a:solidFill>
              </a:rPr>
              <a:t>Randomize 50 cities</a:t>
            </a:r>
            <a:endParaRPr b="1"/>
          </a:p>
          <a:p>
            <a:pPr marL="285750" marR="0" lvl="0" indent="-285750" algn="l" rtl="0">
              <a:lnSpc>
                <a:spcPct val="100000"/>
              </a:lnSpc>
              <a:spcBef>
                <a:spcPts val="0"/>
              </a:spcBef>
              <a:spcAft>
                <a:spcPts val="0"/>
              </a:spcAft>
              <a:buClr>
                <a:schemeClr val="dk2"/>
              </a:buClr>
              <a:buSzPts val="1300"/>
              <a:buFont typeface="Calibri"/>
              <a:buChar char="●"/>
            </a:pPr>
            <a:r>
              <a:rPr lang="en" sz="2400" b="1" i="0" u="none" strike="noStrike" cap="none">
                <a:solidFill>
                  <a:schemeClr val="dk2"/>
                </a:solidFill>
              </a:rPr>
              <a:t>Run random list for all 3 algorithms</a:t>
            </a:r>
            <a:endParaRPr b="1"/>
          </a:p>
          <a:p>
            <a:pPr marL="285750" marR="0" lvl="0" indent="-285750" algn="l" rtl="0">
              <a:lnSpc>
                <a:spcPct val="100000"/>
              </a:lnSpc>
              <a:spcBef>
                <a:spcPts val="0"/>
              </a:spcBef>
              <a:spcAft>
                <a:spcPts val="0"/>
              </a:spcAft>
              <a:buClr>
                <a:schemeClr val="dk2"/>
              </a:buClr>
              <a:buSzPts val="1300"/>
              <a:buFont typeface="Calibri"/>
              <a:buChar char="●"/>
            </a:pPr>
            <a:r>
              <a:rPr lang="en" sz="2400" b="1" i="0" u="none" strike="noStrike" cap="none">
                <a:solidFill>
                  <a:schemeClr val="dk2"/>
                </a:solidFill>
              </a:rPr>
              <a:t>100 iterations</a:t>
            </a:r>
            <a:endParaRPr sz="2400" b="1" i="0" u="none" strike="noStrike" cap="none">
              <a:solidFill>
                <a:schemeClr val="dk2"/>
              </a:solidFill>
            </a:endParaRPr>
          </a:p>
          <a:p>
            <a:pPr marL="0" marR="0" lvl="0" indent="0" algn="l" rtl="0">
              <a:lnSpc>
                <a:spcPct val="100000"/>
              </a:lnSpc>
              <a:spcBef>
                <a:spcPts val="1600"/>
              </a:spcBef>
              <a:spcAft>
                <a:spcPts val="0"/>
              </a:spcAft>
              <a:buClr>
                <a:schemeClr val="dk2"/>
              </a:buClr>
              <a:buSzPts val="1300"/>
              <a:buFont typeface="Calibri"/>
              <a:buNone/>
            </a:pPr>
            <a:r>
              <a:rPr lang="en" sz="1600" b="1" i="0" u="none" strike="noStrike" cap="none">
                <a:solidFill>
                  <a:schemeClr val="dk2"/>
                </a:solidFill>
              </a:rPr>
              <a:t>Shortest distances:      2-Opt       10%</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r>
              <a:rPr lang="en" sz="1600" b="1" i="0" u="none" strike="noStrike" cap="none">
                <a:solidFill>
                  <a:schemeClr val="dk2"/>
                </a:solidFill>
              </a:rPr>
              <a:t>                                        GA            80%</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r>
              <a:rPr lang="en" sz="1600" b="1" i="0" u="none" strike="noStrike" cap="none">
                <a:solidFill>
                  <a:schemeClr val="dk2"/>
                </a:solidFill>
              </a:rPr>
              <a:t>                                        my_GA    10%</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r>
              <a:rPr lang="en" sz="1600" b="1" i="0" u="none" strike="noStrike" cap="none">
                <a:solidFill>
                  <a:schemeClr val="dk2"/>
                </a:solidFill>
              </a:rPr>
              <a:t>Comparing GA to my_GA       57% to 43%</a:t>
            </a:r>
            <a:endParaRPr sz="1600" b="1" i="0" u="none" strike="noStrike" cap="none">
              <a:solidFill>
                <a:schemeClr val="dk2"/>
              </a:solidFill>
            </a:endParaRPr>
          </a:p>
          <a:p>
            <a:pPr marL="0" marR="0" lvl="0" indent="0" algn="l" rtl="0">
              <a:lnSpc>
                <a:spcPct val="100000"/>
              </a:lnSpc>
              <a:spcBef>
                <a:spcPts val="0"/>
              </a:spcBef>
              <a:spcAft>
                <a:spcPts val="0"/>
              </a:spcAft>
              <a:buClr>
                <a:schemeClr val="dk2"/>
              </a:buClr>
              <a:buSzPts val="1300"/>
              <a:buFont typeface="Calibri"/>
              <a:buNone/>
            </a:pPr>
            <a:endParaRPr sz="1300" b="0" i="0" u="none" strike="noStrike" cap="none">
              <a:solidFill>
                <a:srgbClr val="FFF2CC"/>
              </a:solidFill>
              <a:latin typeface="Calibri"/>
              <a:ea typeface="Calibri"/>
              <a:cs typeface="Calibri"/>
              <a:sym typeface="Calibri"/>
            </a:endParaRPr>
          </a:p>
          <a:p>
            <a:pPr marL="0" marR="0" lvl="0" indent="0" algn="l" rtl="0">
              <a:lnSpc>
                <a:spcPct val="115000"/>
              </a:lnSpc>
              <a:spcBef>
                <a:spcPts val="1600"/>
              </a:spcBef>
              <a:spcAft>
                <a:spcPts val="0"/>
              </a:spcAft>
              <a:buClr>
                <a:schemeClr val="dk2"/>
              </a:buClr>
              <a:buSzPts val="1300"/>
              <a:buFont typeface="Calibri"/>
              <a:buNone/>
            </a:pPr>
            <a:endParaRPr sz="1300" b="0" i="0" u="none" strike="noStrike" cap="none">
              <a:solidFill>
                <a:srgbClr val="FFF2CC"/>
              </a:solidFill>
              <a:latin typeface="Calibri"/>
              <a:ea typeface="Calibri"/>
              <a:cs typeface="Calibri"/>
              <a:sym typeface="Calibri"/>
            </a:endParaRPr>
          </a:p>
          <a:p>
            <a:pPr marL="0" marR="0" lvl="0" indent="0" algn="l" rtl="0">
              <a:lnSpc>
                <a:spcPct val="115000"/>
              </a:lnSpc>
              <a:spcBef>
                <a:spcPts val="1600"/>
              </a:spcBef>
              <a:spcAft>
                <a:spcPts val="1600"/>
              </a:spcAft>
              <a:buClr>
                <a:schemeClr val="dk2"/>
              </a:buClr>
              <a:buSzPts val="1300"/>
              <a:buFont typeface="Calibri"/>
              <a:buNone/>
            </a:pPr>
            <a:endParaRPr sz="1300" b="0" i="0" u="none" strike="noStrike" cap="none">
              <a:solidFill>
                <a:srgbClr val="FFF2CC"/>
              </a:solidFill>
              <a:latin typeface="Calibri"/>
              <a:ea typeface="Calibri"/>
              <a:cs typeface="Calibri"/>
              <a:sym typeface="Calibri"/>
            </a:endParaRPr>
          </a:p>
        </p:txBody>
      </p:sp>
      <p:sp>
        <p:nvSpPr>
          <p:cNvPr id="306" name="Google Shape;306;p2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16</a:t>
            </a:fld>
            <a:endParaRPr sz="1000" b="0" i="0" u="none" strike="noStrike" cap="none">
              <a:solidFill>
                <a:schemeClr val="dk2"/>
              </a:solidFill>
              <a:latin typeface="Nunito"/>
              <a:ea typeface="Nunito"/>
              <a:cs typeface="Nunito"/>
              <a:sym typeface="Nunito"/>
            </a:endParaRPr>
          </a:p>
        </p:txBody>
      </p:sp>
      <p:pic>
        <p:nvPicPr>
          <p:cNvPr id="307" name="Google Shape;307;p28"/>
          <p:cNvPicPr preferRelativeResize="0"/>
          <p:nvPr/>
        </p:nvPicPr>
        <p:blipFill rotWithShape="1">
          <a:blip r:embed="rId3">
            <a:alphaModFix/>
          </a:blip>
          <a:srcRect/>
          <a:stretch/>
        </p:blipFill>
        <p:spPr>
          <a:xfrm>
            <a:off x="7142125" y="4254375"/>
            <a:ext cx="1482000" cy="837900"/>
          </a:xfrm>
          <a:prstGeom prst="rect">
            <a:avLst/>
          </a:prstGeom>
          <a:noFill/>
          <a:ln>
            <a:noFill/>
          </a:ln>
        </p:spPr>
      </p:pic>
      <p:pic>
        <p:nvPicPr>
          <p:cNvPr id="308" name="Google Shape;308;p28"/>
          <p:cNvPicPr preferRelativeResize="0"/>
          <p:nvPr/>
        </p:nvPicPr>
        <p:blipFill>
          <a:blip r:embed="rId4">
            <a:alphaModFix/>
          </a:blip>
          <a:stretch>
            <a:fillRect/>
          </a:stretch>
        </p:blipFill>
        <p:spPr>
          <a:xfrm>
            <a:off x="4233877" y="1457325"/>
            <a:ext cx="3565711" cy="26156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9"/>
          <p:cNvSpPr txBox="1">
            <a:spLocks noGrp="1"/>
          </p:cNvSpPr>
          <p:nvPr>
            <p:ph type="title"/>
          </p:nvPr>
        </p:nvSpPr>
        <p:spPr>
          <a:xfrm>
            <a:off x="2060475" y="98950"/>
            <a:ext cx="6771300" cy="138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200"/>
              <a:buFont typeface="Nunito"/>
              <a:buNone/>
            </a:pPr>
            <a:r>
              <a:rPr lang="en" sz="3200" b="1" i="0" u="none" strike="noStrike" cap="none">
                <a:solidFill>
                  <a:schemeClr val="dk2"/>
                </a:solidFill>
              </a:rPr>
              <a:t>The Multiple Traveling Salesman Problem</a:t>
            </a:r>
            <a:endParaRPr sz="3200" b="1" i="0" u="none" strike="noStrike" cap="none">
              <a:solidFill>
                <a:schemeClr val="dk2"/>
              </a:solidFill>
            </a:endParaRPr>
          </a:p>
        </p:txBody>
      </p:sp>
      <p:sp>
        <p:nvSpPr>
          <p:cNvPr id="314" name="Google Shape;314;p29"/>
          <p:cNvSpPr txBox="1">
            <a:spLocks noGrp="1"/>
          </p:cNvSpPr>
          <p:nvPr>
            <p:ph type="body" idx="4294967295"/>
          </p:nvPr>
        </p:nvSpPr>
        <p:spPr>
          <a:xfrm>
            <a:off x="4571661" y="1571050"/>
            <a:ext cx="3686100" cy="1798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2"/>
              </a:buClr>
              <a:buSzPts val="1300"/>
              <a:buFont typeface="Calibri"/>
              <a:buChar char="●"/>
            </a:pPr>
            <a:r>
              <a:rPr lang="en" sz="2800" b="1" i="0" u="none" strike="noStrike" cap="none">
                <a:solidFill>
                  <a:schemeClr val="dk2"/>
                </a:solidFill>
                <a:latin typeface="Calibri"/>
                <a:ea typeface="Calibri"/>
                <a:cs typeface="Calibri"/>
                <a:sym typeface="Calibri"/>
              </a:rPr>
              <a:t>Introduce depot</a:t>
            </a:r>
            <a:endParaRPr/>
          </a:p>
          <a:p>
            <a:pPr marL="285750" marR="0" lvl="0" indent="-285750" algn="l" rtl="0">
              <a:lnSpc>
                <a:spcPct val="115000"/>
              </a:lnSpc>
              <a:spcBef>
                <a:spcPts val="1600"/>
              </a:spcBef>
              <a:spcAft>
                <a:spcPts val="1600"/>
              </a:spcAft>
              <a:buClr>
                <a:schemeClr val="dk2"/>
              </a:buClr>
              <a:buSzPts val="1300"/>
              <a:buFont typeface="Calibri"/>
              <a:buChar char="●"/>
            </a:pPr>
            <a:r>
              <a:rPr lang="en" sz="2800" b="1" i="0" u="none" strike="noStrike" cap="none">
                <a:solidFill>
                  <a:schemeClr val="dk2"/>
                </a:solidFill>
                <a:latin typeface="Calibri"/>
                <a:ea typeface="Calibri"/>
                <a:cs typeface="Calibri"/>
                <a:sym typeface="Calibri"/>
              </a:rPr>
              <a:t>Several small </a:t>
            </a:r>
            <a:r>
              <a:rPr lang="en" sz="2800" b="1"/>
              <a:t>paths</a:t>
            </a:r>
            <a:endParaRPr sz="2800" b="1" i="0" u="none" strike="noStrike" cap="none">
              <a:solidFill>
                <a:schemeClr val="dk2"/>
              </a:solidFill>
              <a:latin typeface="Calibri"/>
              <a:ea typeface="Calibri"/>
              <a:cs typeface="Calibri"/>
              <a:sym typeface="Calibri"/>
            </a:endParaRPr>
          </a:p>
        </p:txBody>
      </p:sp>
      <p:sp>
        <p:nvSpPr>
          <p:cNvPr id="315" name="Google Shape;315;p2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17</a:t>
            </a:fld>
            <a:endParaRPr sz="1000" b="0" i="0" u="none" strike="noStrike" cap="none">
              <a:solidFill>
                <a:schemeClr val="dk2"/>
              </a:solidFill>
              <a:latin typeface="Nunito"/>
              <a:ea typeface="Nunito"/>
              <a:cs typeface="Nunito"/>
              <a:sym typeface="Nunito"/>
            </a:endParaRPr>
          </a:p>
        </p:txBody>
      </p:sp>
      <p:pic>
        <p:nvPicPr>
          <p:cNvPr id="316" name="Google Shape;316;p29"/>
          <p:cNvPicPr preferRelativeResize="0"/>
          <p:nvPr/>
        </p:nvPicPr>
        <p:blipFill rotWithShape="1">
          <a:blip r:embed="rId3">
            <a:alphaModFix/>
          </a:blip>
          <a:srcRect/>
          <a:stretch/>
        </p:blipFill>
        <p:spPr>
          <a:xfrm>
            <a:off x="7142125" y="4254375"/>
            <a:ext cx="1482000" cy="837900"/>
          </a:xfrm>
          <a:prstGeom prst="rect">
            <a:avLst/>
          </a:prstGeom>
          <a:noFill/>
          <a:ln>
            <a:noFill/>
          </a:ln>
        </p:spPr>
      </p:pic>
      <p:pic>
        <p:nvPicPr>
          <p:cNvPr id="317" name="Google Shape;317;p29"/>
          <p:cNvPicPr preferRelativeResize="0"/>
          <p:nvPr/>
        </p:nvPicPr>
        <p:blipFill>
          <a:blip r:embed="rId4">
            <a:alphaModFix/>
          </a:blip>
          <a:stretch>
            <a:fillRect/>
          </a:stretch>
        </p:blipFill>
        <p:spPr>
          <a:xfrm>
            <a:off x="152400" y="1635850"/>
            <a:ext cx="4266861" cy="320014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0"/>
          <p:cNvSpPr txBox="1">
            <a:spLocks noGrp="1"/>
          </p:cNvSpPr>
          <p:nvPr>
            <p:ph type="title"/>
          </p:nvPr>
        </p:nvSpPr>
        <p:spPr>
          <a:xfrm>
            <a:off x="2813000" y="210500"/>
            <a:ext cx="6126434" cy="609307"/>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b="1" dirty="0"/>
              <a:t>Results of MTSP </a:t>
            </a:r>
            <a:r>
              <a:rPr lang="en" b="1" dirty="0" smtClean="0"/>
              <a:t>Testing - Beth</a:t>
            </a:r>
            <a:endParaRPr b="1" dirty="0"/>
          </a:p>
        </p:txBody>
      </p:sp>
      <p:sp>
        <p:nvSpPr>
          <p:cNvPr id="323" name="Google Shape;323;p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18</a:t>
            </a:fld>
            <a:endParaRPr/>
          </a:p>
        </p:txBody>
      </p:sp>
      <p:pic>
        <p:nvPicPr>
          <p:cNvPr id="324" name="Google Shape;324;p30"/>
          <p:cNvPicPr preferRelativeResize="0"/>
          <p:nvPr/>
        </p:nvPicPr>
        <p:blipFill rotWithShape="1">
          <a:blip r:embed="rId3">
            <a:alphaModFix/>
          </a:blip>
          <a:srcRect/>
          <a:stretch/>
        </p:blipFill>
        <p:spPr>
          <a:xfrm>
            <a:off x="7142125" y="4254375"/>
            <a:ext cx="1482000" cy="837900"/>
          </a:xfrm>
          <a:prstGeom prst="rect">
            <a:avLst/>
          </a:prstGeom>
          <a:noFill/>
          <a:ln>
            <a:noFill/>
          </a:ln>
        </p:spPr>
      </p:pic>
      <p:pic>
        <p:nvPicPr>
          <p:cNvPr id="325" name="Google Shape;325;p30"/>
          <p:cNvPicPr preferRelativeResize="0"/>
          <p:nvPr/>
        </p:nvPicPr>
        <p:blipFill>
          <a:blip r:embed="rId4">
            <a:alphaModFix/>
          </a:blip>
          <a:stretch>
            <a:fillRect/>
          </a:stretch>
        </p:blipFill>
        <p:spPr>
          <a:xfrm>
            <a:off x="152400" y="819807"/>
            <a:ext cx="2660600" cy="1995445"/>
          </a:xfrm>
          <a:prstGeom prst="rect">
            <a:avLst/>
          </a:prstGeom>
          <a:noFill/>
          <a:ln>
            <a:solidFill>
              <a:schemeClr val="bg2">
                <a:lumMod val="50000"/>
              </a:schemeClr>
            </a:solidFill>
          </a:ln>
        </p:spPr>
      </p:pic>
      <p:pic>
        <p:nvPicPr>
          <p:cNvPr id="326" name="Google Shape;326;p30"/>
          <p:cNvPicPr preferRelativeResize="0"/>
          <p:nvPr/>
        </p:nvPicPr>
        <p:blipFill>
          <a:blip r:embed="rId5">
            <a:alphaModFix/>
          </a:blip>
          <a:stretch>
            <a:fillRect/>
          </a:stretch>
        </p:blipFill>
        <p:spPr>
          <a:xfrm>
            <a:off x="3078442" y="819821"/>
            <a:ext cx="2660600" cy="1995431"/>
          </a:xfrm>
          <a:prstGeom prst="rect">
            <a:avLst/>
          </a:prstGeom>
          <a:noFill/>
          <a:ln>
            <a:solidFill>
              <a:schemeClr val="bg2">
                <a:lumMod val="50000"/>
              </a:schemeClr>
            </a:solidFill>
          </a:ln>
        </p:spPr>
      </p:pic>
      <p:pic>
        <p:nvPicPr>
          <p:cNvPr id="327" name="Google Shape;327;p30"/>
          <p:cNvPicPr preferRelativeResize="0"/>
          <p:nvPr/>
        </p:nvPicPr>
        <p:blipFill>
          <a:blip r:embed="rId6">
            <a:alphaModFix/>
          </a:blip>
          <a:stretch>
            <a:fillRect/>
          </a:stretch>
        </p:blipFill>
        <p:spPr>
          <a:xfrm>
            <a:off x="6004484" y="819805"/>
            <a:ext cx="2660600" cy="1995450"/>
          </a:xfrm>
          <a:prstGeom prst="rect">
            <a:avLst/>
          </a:prstGeom>
          <a:noFill/>
          <a:ln>
            <a:solidFill>
              <a:schemeClr val="bg2">
                <a:lumMod val="50000"/>
              </a:schemeClr>
            </a:solidFill>
          </a:ln>
        </p:spPr>
      </p:pic>
      <p:pic>
        <p:nvPicPr>
          <p:cNvPr id="2" name="Picture 1"/>
          <p:cNvPicPr>
            <a:picLocks noChangeAspect="1"/>
          </p:cNvPicPr>
          <p:nvPr/>
        </p:nvPicPr>
        <p:blipFill rotWithShape="1">
          <a:blip r:embed="rId7"/>
          <a:srcRect r="27331"/>
          <a:stretch/>
        </p:blipFill>
        <p:spPr>
          <a:xfrm>
            <a:off x="717461" y="2855013"/>
            <a:ext cx="4169849" cy="241067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31"/>
        <p:cNvGrpSpPr/>
        <p:nvPr/>
      </p:nvGrpSpPr>
      <p:grpSpPr>
        <a:xfrm>
          <a:off x="0" y="0"/>
          <a:ext cx="0" cy="0"/>
          <a:chOff x="0" y="0"/>
          <a:chExt cx="0" cy="0"/>
        </a:xfrm>
      </p:grpSpPr>
      <p:sp>
        <p:nvSpPr>
          <p:cNvPr id="332" name="Google Shape;332;p31"/>
          <p:cNvSpPr txBox="1">
            <a:spLocks noGrp="1"/>
          </p:cNvSpPr>
          <p:nvPr>
            <p:ph type="title"/>
          </p:nvPr>
        </p:nvSpPr>
        <p:spPr>
          <a:xfrm>
            <a:off x="2521528" y="77271"/>
            <a:ext cx="6719454" cy="844404"/>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b="1" dirty="0"/>
              <a:t>Results of MTSP </a:t>
            </a:r>
            <a:r>
              <a:rPr lang="en" b="1" dirty="0" smtClean="0"/>
              <a:t>Testing - Kelly</a:t>
            </a:r>
            <a:endParaRPr b="1" dirty="0"/>
          </a:p>
        </p:txBody>
      </p:sp>
      <p:sp>
        <p:nvSpPr>
          <p:cNvPr id="333" name="Google Shape;333;p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000"/>
              <a:buFont typeface="Arial"/>
              <a:buNone/>
            </a:pPr>
            <a:fld id="{00000000-1234-1234-1234-123412341234}" type="slidenum">
              <a:rPr lang="en"/>
              <a:t>19</a:t>
            </a:fld>
            <a:endParaRPr/>
          </a:p>
        </p:txBody>
      </p:sp>
      <p:pic>
        <p:nvPicPr>
          <p:cNvPr id="334" name="Google Shape;334;p31"/>
          <p:cNvPicPr preferRelativeResize="0"/>
          <p:nvPr/>
        </p:nvPicPr>
        <p:blipFill rotWithShape="1">
          <a:blip r:embed="rId3">
            <a:alphaModFix/>
          </a:blip>
          <a:srcRect/>
          <a:stretch/>
        </p:blipFill>
        <p:spPr>
          <a:xfrm>
            <a:off x="7142125" y="4254375"/>
            <a:ext cx="1482000" cy="837900"/>
          </a:xfrm>
          <a:prstGeom prst="rect">
            <a:avLst/>
          </a:prstGeom>
          <a:noFill/>
          <a:ln>
            <a:noFill/>
          </a:ln>
        </p:spPr>
      </p:pic>
      <p:pic>
        <p:nvPicPr>
          <p:cNvPr id="335" name="Google Shape;335;p31"/>
          <p:cNvPicPr preferRelativeResize="0"/>
          <p:nvPr/>
        </p:nvPicPr>
        <p:blipFill>
          <a:blip r:embed="rId4">
            <a:alphaModFix/>
          </a:blip>
          <a:stretch>
            <a:fillRect/>
          </a:stretch>
        </p:blipFill>
        <p:spPr>
          <a:xfrm>
            <a:off x="133550" y="737397"/>
            <a:ext cx="2660375" cy="1995274"/>
          </a:xfrm>
          <a:prstGeom prst="rect">
            <a:avLst/>
          </a:prstGeom>
          <a:noFill/>
          <a:ln>
            <a:solidFill>
              <a:schemeClr val="bg2">
                <a:lumMod val="50000"/>
              </a:schemeClr>
            </a:solidFill>
          </a:ln>
        </p:spPr>
      </p:pic>
      <p:pic>
        <p:nvPicPr>
          <p:cNvPr id="336" name="Google Shape;336;p31"/>
          <p:cNvPicPr preferRelativeResize="0"/>
          <p:nvPr/>
        </p:nvPicPr>
        <p:blipFill>
          <a:blip r:embed="rId5">
            <a:alphaModFix/>
          </a:blip>
          <a:stretch>
            <a:fillRect/>
          </a:stretch>
        </p:blipFill>
        <p:spPr>
          <a:xfrm>
            <a:off x="3050922" y="737397"/>
            <a:ext cx="2660350" cy="1995249"/>
          </a:xfrm>
          <a:prstGeom prst="rect">
            <a:avLst/>
          </a:prstGeom>
          <a:noFill/>
          <a:ln>
            <a:solidFill>
              <a:schemeClr val="bg2">
                <a:lumMod val="50000"/>
              </a:schemeClr>
            </a:solidFill>
          </a:ln>
        </p:spPr>
      </p:pic>
      <p:pic>
        <p:nvPicPr>
          <p:cNvPr id="337" name="Google Shape;337;p31"/>
          <p:cNvPicPr preferRelativeResize="0"/>
          <p:nvPr/>
        </p:nvPicPr>
        <p:blipFill>
          <a:blip r:embed="rId6">
            <a:alphaModFix/>
          </a:blip>
          <a:stretch>
            <a:fillRect/>
          </a:stretch>
        </p:blipFill>
        <p:spPr>
          <a:xfrm>
            <a:off x="5968269" y="737396"/>
            <a:ext cx="2660374" cy="1995249"/>
          </a:xfrm>
          <a:prstGeom prst="rect">
            <a:avLst/>
          </a:prstGeom>
          <a:noFill/>
          <a:ln>
            <a:solidFill>
              <a:schemeClr val="bg2">
                <a:lumMod val="50000"/>
              </a:schemeClr>
            </a:solidFill>
          </a:ln>
        </p:spPr>
      </p:pic>
      <p:pic>
        <p:nvPicPr>
          <p:cNvPr id="3" name="Picture 2"/>
          <p:cNvPicPr>
            <a:picLocks noChangeAspect="1"/>
          </p:cNvPicPr>
          <p:nvPr/>
        </p:nvPicPr>
        <p:blipFill rotWithShape="1">
          <a:blip r:embed="rId7"/>
          <a:srcRect r="28901"/>
          <a:stretch/>
        </p:blipFill>
        <p:spPr>
          <a:xfrm>
            <a:off x="555760" y="2756971"/>
            <a:ext cx="5155512" cy="268738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4"/>
          <p:cNvSpPr txBox="1">
            <a:spLocks noGrp="1"/>
          </p:cNvSpPr>
          <p:nvPr>
            <p:ph type="title"/>
          </p:nvPr>
        </p:nvSpPr>
        <p:spPr>
          <a:xfrm>
            <a:off x="819150" y="4858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Table of Contents</a:t>
            </a:r>
            <a:endParaRPr/>
          </a:p>
        </p:txBody>
      </p:sp>
      <p:sp>
        <p:nvSpPr>
          <p:cNvPr id="144" name="Google Shape;144;p14"/>
          <p:cNvSpPr txBox="1">
            <a:spLocks noGrp="1"/>
          </p:cNvSpPr>
          <p:nvPr>
            <p:ph type="body" idx="1"/>
          </p:nvPr>
        </p:nvSpPr>
        <p:spPr>
          <a:xfrm>
            <a:off x="819150" y="1185700"/>
            <a:ext cx="7505700" cy="32529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Introduction </a:t>
            </a:r>
            <a:endParaRPr sz="1800"/>
          </a:p>
          <a:p>
            <a:pPr marL="457200" lvl="0" indent="-342900" rtl="0">
              <a:spcBef>
                <a:spcPts val="0"/>
              </a:spcBef>
              <a:spcAft>
                <a:spcPts val="0"/>
              </a:spcAft>
              <a:buSzPts val="1800"/>
              <a:buChar char="●"/>
            </a:pPr>
            <a:r>
              <a:rPr lang="en" sz="1800"/>
              <a:t>Abstract</a:t>
            </a:r>
            <a:endParaRPr sz="1800"/>
          </a:p>
          <a:p>
            <a:pPr marL="457200" lvl="0" indent="-342900" rtl="0">
              <a:spcBef>
                <a:spcPts val="0"/>
              </a:spcBef>
              <a:spcAft>
                <a:spcPts val="0"/>
              </a:spcAft>
              <a:buSzPts val="1800"/>
              <a:buChar char="●"/>
            </a:pPr>
            <a:r>
              <a:rPr lang="en" sz="1800"/>
              <a:t>Background Literature Review</a:t>
            </a:r>
            <a:endParaRPr sz="1800"/>
          </a:p>
          <a:p>
            <a:pPr marL="457200" lvl="0" indent="-342900" rtl="0">
              <a:spcBef>
                <a:spcPts val="0"/>
              </a:spcBef>
              <a:spcAft>
                <a:spcPts val="0"/>
              </a:spcAft>
              <a:buSzPts val="1800"/>
              <a:buChar char="●"/>
            </a:pPr>
            <a:r>
              <a:rPr lang="en" sz="1800"/>
              <a:t>Goals and Objectives</a:t>
            </a:r>
            <a:endParaRPr sz="1800"/>
          </a:p>
          <a:p>
            <a:pPr marL="457200" lvl="0" indent="-342900" rtl="0">
              <a:spcBef>
                <a:spcPts val="0"/>
              </a:spcBef>
              <a:spcAft>
                <a:spcPts val="0"/>
              </a:spcAft>
              <a:buSzPts val="1800"/>
              <a:buChar char="●"/>
            </a:pPr>
            <a:r>
              <a:rPr lang="en" sz="1800"/>
              <a:t>Research Tasks to be Undertaken</a:t>
            </a:r>
            <a:endParaRPr sz="1800"/>
          </a:p>
          <a:p>
            <a:pPr marL="457200" lvl="0" indent="-342900" rtl="0">
              <a:spcBef>
                <a:spcPts val="0"/>
              </a:spcBef>
              <a:spcAft>
                <a:spcPts val="0"/>
              </a:spcAft>
              <a:buSzPts val="1800"/>
              <a:buChar char="●"/>
            </a:pPr>
            <a:r>
              <a:rPr lang="en" sz="1800"/>
              <a:t>Timeline</a:t>
            </a:r>
            <a:endParaRPr sz="1800"/>
          </a:p>
          <a:p>
            <a:pPr marL="457200" lvl="0" indent="-342900" rtl="0">
              <a:spcBef>
                <a:spcPts val="0"/>
              </a:spcBef>
              <a:spcAft>
                <a:spcPts val="0"/>
              </a:spcAft>
              <a:buSzPts val="1800"/>
              <a:buChar char="●"/>
            </a:pPr>
            <a:r>
              <a:rPr lang="en" sz="1800"/>
              <a:t>Research Training Received</a:t>
            </a:r>
            <a:endParaRPr sz="1800"/>
          </a:p>
          <a:p>
            <a:pPr marL="457200" lvl="0" indent="-342900" rtl="0">
              <a:spcBef>
                <a:spcPts val="0"/>
              </a:spcBef>
              <a:spcAft>
                <a:spcPts val="0"/>
              </a:spcAft>
              <a:buSzPts val="1800"/>
              <a:buChar char="●"/>
            </a:pPr>
            <a:r>
              <a:rPr lang="en" sz="1800"/>
              <a:t>Progress Made</a:t>
            </a:r>
            <a:endParaRPr sz="1800"/>
          </a:p>
          <a:p>
            <a:pPr marL="457200" lvl="0" indent="-342900">
              <a:spcBef>
                <a:spcPts val="0"/>
              </a:spcBef>
              <a:spcAft>
                <a:spcPts val="0"/>
              </a:spcAft>
              <a:buSzPts val="1800"/>
              <a:buChar char="●"/>
            </a:pPr>
            <a:r>
              <a:rPr lang="en" sz="1800"/>
              <a:t>Unit Topic, Essential Question, Challenge</a:t>
            </a:r>
            <a:endParaRPr sz="1800"/>
          </a:p>
        </p:txBody>
      </p:sp>
      <p:sp>
        <p:nvSpPr>
          <p:cNvPr id="145" name="Google Shape;145;p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2</a:t>
            </a:fld>
            <a:endParaRPr/>
          </a:p>
        </p:txBody>
      </p:sp>
      <p:pic>
        <p:nvPicPr>
          <p:cNvPr id="146" name="Google Shape;146;p14"/>
          <p:cNvPicPr preferRelativeResize="0"/>
          <p:nvPr/>
        </p:nvPicPr>
        <p:blipFill>
          <a:blip r:embed="rId3">
            <a:alphaModFix/>
          </a:blip>
          <a:stretch>
            <a:fillRect/>
          </a:stretch>
        </p:blipFill>
        <p:spPr>
          <a:xfrm>
            <a:off x="4868600" y="1624450"/>
            <a:ext cx="3522125" cy="1972390"/>
          </a:xfrm>
          <a:prstGeom prst="rect">
            <a:avLst/>
          </a:prstGeom>
          <a:noFill/>
          <a:ln>
            <a:noFill/>
          </a:ln>
        </p:spPr>
      </p:pic>
      <p:pic>
        <p:nvPicPr>
          <p:cNvPr id="147" name="Google Shape;147;p14"/>
          <p:cNvPicPr preferRelativeResize="0"/>
          <p:nvPr/>
        </p:nvPicPr>
        <p:blipFill rotWithShape="1">
          <a:blip r:embed="rId4">
            <a:alphaModFix/>
          </a:blip>
          <a:srcRect/>
          <a:stretch/>
        </p:blipFill>
        <p:spPr>
          <a:xfrm>
            <a:off x="7212850" y="4011850"/>
            <a:ext cx="1482000" cy="8379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2"/>
          <p:cNvSpPr txBox="1">
            <a:spLocks noGrp="1"/>
          </p:cNvSpPr>
          <p:nvPr>
            <p:ph type="title"/>
          </p:nvPr>
        </p:nvSpPr>
        <p:spPr>
          <a:xfrm>
            <a:off x="1043750" y="365625"/>
            <a:ext cx="7505700" cy="95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Unit 1: A Day at Kings Island</a:t>
            </a:r>
            <a:endParaRPr sz="3000" b="0" i="0" u="none" strike="noStrike" cap="none">
              <a:solidFill>
                <a:schemeClr val="lt1"/>
              </a:solidFill>
              <a:latin typeface="Nunito"/>
              <a:ea typeface="Nunito"/>
              <a:cs typeface="Nunito"/>
              <a:sym typeface="Nunito"/>
            </a:endParaRPr>
          </a:p>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Beth Francis</a:t>
            </a:r>
            <a:endParaRPr sz="3000" b="0" i="0" u="none" strike="noStrike" cap="none">
              <a:solidFill>
                <a:schemeClr val="lt1"/>
              </a:solidFill>
              <a:latin typeface="Nunito"/>
              <a:ea typeface="Nunito"/>
              <a:cs typeface="Nunito"/>
              <a:sym typeface="Nunito"/>
            </a:endParaRPr>
          </a:p>
        </p:txBody>
      </p:sp>
      <p:sp>
        <p:nvSpPr>
          <p:cNvPr id="343" name="Google Shape;343;p32"/>
          <p:cNvSpPr txBox="1">
            <a:spLocks noGrp="1"/>
          </p:cNvSpPr>
          <p:nvPr>
            <p:ph type="body" idx="1"/>
          </p:nvPr>
        </p:nvSpPr>
        <p:spPr>
          <a:xfrm>
            <a:off x="752100" y="1922875"/>
            <a:ext cx="4477500" cy="244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Calibri"/>
              <a:buNone/>
            </a:pPr>
            <a:r>
              <a:rPr lang="en" sz="1400" b="1" i="1" u="none" strike="noStrike" cap="none">
                <a:solidFill>
                  <a:schemeClr val="dk2"/>
                </a:solidFill>
                <a:latin typeface="Arial"/>
                <a:ea typeface="Arial"/>
                <a:cs typeface="Arial"/>
                <a:sym typeface="Arial"/>
              </a:rPr>
              <a:t>Essential Question</a:t>
            </a:r>
            <a:r>
              <a:rPr lang="en" sz="1400" b="1" i="0" u="none" strike="noStrike" cap="none">
                <a:solidFill>
                  <a:schemeClr val="dk2"/>
                </a:solidFill>
                <a:latin typeface="Arial"/>
                <a:ea typeface="Arial"/>
                <a:cs typeface="Arial"/>
                <a:sym typeface="Arial"/>
              </a:rPr>
              <a:t>: How can I maximize my time on ride and minimize my wait time in line during a day at Kings Island?</a:t>
            </a:r>
            <a:endParaRPr sz="1400" b="1" i="0" u="none" strike="noStrike" cap="none">
              <a:solidFill>
                <a:schemeClr val="dk2"/>
              </a:solidFill>
              <a:latin typeface="Arial"/>
              <a:ea typeface="Arial"/>
              <a:cs typeface="Arial"/>
              <a:sym typeface="Arial"/>
            </a:endParaRPr>
          </a:p>
          <a:p>
            <a:pPr marL="0" marR="0" lvl="0" indent="0" algn="l" rtl="0">
              <a:lnSpc>
                <a:spcPct val="115000"/>
              </a:lnSpc>
              <a:spcBef>
                <a:spcPts val="1600"/>
              </a:spcBef>
              <a:spcAft>
                <a:spcPts val="1600"/>
              </a:spcAft>
              <a:buClr>
                <a:schemeClr val="dk2"/>
              </a:buClr>
              <a:buSzPts val="1300"/>
              <a:buFont typeface="Calibri"/>
              <a:buNone/>
            </a:pPr>
            <a:r>
              <a:rPr lang="en" sz="1400" b="1" i="1" u="none" strike="noStrike" cap="none">
                <a:solidFill>
                  <a:srgbClr val="000000"/>
                </a:solidFill>
                <a:latin typeface="Arial"/>
                <a:ea typeface="Arial"/>
                <a:cs typeface="Arial"/>
                <a:sym typeface="Arial"/>
              </a:rPr>
              <a:t>Challenge</a:t>
            </a:r>
            <a:r>
              <a:rPr lang="en" sz="1400" b="1" i="0" u="none" strike="noStrike" cap="none">
                <a:solidFill>
                  <a:srgbClr val="000000"/>
                </a:solidFill>
                <a:latin typeface="Arial"/>
                <a:ea typeface="Arial"/>
                <a:cs typeface="Arial"/>
                <a:sym typeface="Arial"/>
              </a:rPr>
              <a:t>: Students create an optimization plan for a day at Kings Island that works for a specific client. </a:t>
            </a:r>
            <a:endParaRPr sz="1400" b="1" i="0" u="none" strike="noStrike" cap="none">
              <a:solidFill>
                <a:schemeClr val="dk2"/>
              </a:solidFill>
              <a:latin typeface="Arial"/>
              <a:ea typeface="Arial"/>
              <a:cs typeface="Arial"/>
              <a:sym typeface="Arial"/>
            </a:endParaRPr>
          </a:p>
        </p:txBody>
      </p:sp>
      <p:sp>
        <p:nvSpPr>
          <p:cNvPr id="344" name="Google Shape;344;p32"/>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20</a:t>
            </a:fld>
            <a:endParaRPr sz="1000" b="0" i="0" u="none" strike="noStrike" cap="none">
              <a:solidFill>
                <a:schemeClr val="dk2"/>
              </a:solidFill>
              <a:latin typeface="Nunito"/>
              <a:ea typeface="Nunito"/>
              <a:cs typeface="Nunito"/>
              <a:sym typeface="Nunito"/>
            </a:endParaRPr>
          </a:p>
        </p:txBody>
      </p:sp>
      <p:pic>
        <p:nvPicPr>
          <p:cNvPr id="345" name="Google Shape;345;p32"/>
          <p:cNvPicPr preferRelativeResize="0"/>
          <p:nvPr/>
        </p:nvPicPr>
        <p:blipFill rotWithShape="1">
          <a:blip r:embed="rId3">
            <a:alphaModFix/>
          </a:blip>
          <a:srcRect/>
          <a:stretch/>
        </p:blipFill>
        <p:spPr>
          <a:xfrm>
            <a:off x="5354300" y="1320225"/>
            <a:ext cx="3344776" cy="2583701"/>
          </a:xfrm>
          <a:prstGeom prst="rect">
            <a:avLst/>
          </a:prstGeom>
          <a:noFill/>
          <a:ln>
            <a:noFill/>
          </a:ln>
        </p:spPr>
      </p:pic>
      <p:pic>
        <p:nvPicPr>
          <p:cNvPr id="346" name="Google Shape;346;p32"/>
          <p:cNvPicPr preferRelativeResize="0"/>
          <p:nvPr/>
        </p:nvPicPr>
        <p:blipFill rotWithShape="1">
          <a:blip r:embed="rId4">
            <a:alphaModFix/>
          </a:blip>
          <a:srcRect/>
          <a:stretch/>
        </p:blipFill>
        <p:spPr>
          <a:xfrm>
            <a:off x="1666575" y="3766398"/>
            <a:ext cx="1425775" cy="1069350"/>
          </a:xfrm>
          <a:prstGeom prst="rect">
            <a:avLst/>
          </a:prstGeom>
          <a:noFill/>
          <a:ln>
            <a:noFill/>
          </a:ln>
        </p:spPr>
      </p:pic>
      <p:pic>
        <p:nvPicPr>
          <p:cNvPr id="347" name="Google Shape;347;p32"/>
          <p:cNvPicPr preferRelativeResize="0"/>
          <p:nvPr/>
        </p:nvPicPr>
        <p:blipFill rotWithShape="1">
          <a:blip r:embed="rId5">
            <a:alphaModFix/>
          </a:blip>
          <a:srcRect/>
          <a:stretch/>
        </p:blipFill>
        <p:spPr>
          <a:xfrm>
            <a:off x="564038" y="642217"/>
            <a:ext cx="1425775" cy="888607"/>
          </a:xfrm>
          <a:prstGeom prst="rect">
            <a:avLst/>
          </a:prstGeom>
          <a:noFill/>
          <a:ln>
            <a:noFill/>
          </a:ln>
        </p:spPr>
      </p:pic>
      <p:sp>
        <p:nvSpPr>
          <p:cNvPr id="348" name="Google Shape;348;p32"/>
          <p:cNvSpPr txBox="1"/>
          <p:nvPr/>
        </p:nvSpPr>
        <p:spPr>
          <a:xfrm>
            <a:off x="312425" y="1320225"/>
            <a:ext cx="1929000" cy="21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https://www.finch.com/se/blog/10093-ppc-optimization-is-all-finch-does</a:t>
            </a:r>
            <a:endParaRPr sz="600" b="0" i="0" u="none" strike="noStrike" cap="none">
              <a:solidFill>
                <a:srgbClr val="000000"/>
              </a:solidFill>
              <a:latin typeface="Arial"/>
              <a:ea typeface="Arial"/>
              <a:cs typeface="Arial"/>
              <a:sym typeface="Arial"/>
            </a:endParaRPr>
          </a:p>
        </p:txBody>
      </p:sp>
      <p:pic>
        <p:nvPicPr>
          <p:cNvPr id="349" name="Google Shape;349;p32"/>
          <p:cNvPicPr preferRelativeResize="0"/>
          <p:nvPr/>
        </p:nvPicPr>
        <p:blipFill rotWithShape="1">
          <a:blip r:embed="rId6">
            <a:alphaModFix/>
          </a:blip>
          <a:srcRect/>
          <a:stretch/>
        </p:blipFill>
        <p:spPr>
          <a:xfrm>
            <a:off x="7212850" y="4011850"/>
            <a:ext cx="1482000" cy="837900"/>
          </a:xfrm>
          <a:prstGeom prst="rect">
            <a:avLst/>
          </a:prstGeom>
          <a:noFill/>
          <a:ln>
            <a:noFill/>
          </a:ln>
        </p:spPr>
      </p:pic>
      <p:sp>
        <p:nvSpPr>
          <p:cNvPr id="350" name="Google Shape;350;p32"/>
          <p:cNvSpPr txBox="1"/>
          <p:nvPr/>
        </p:nvSpPr>
        <p:spPr>
          <a:xfrm>
            <a:off x="5354300" y="3766400"/>
            <a:ext cx="1929000" cy="34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https://www.mobilemaplets.com/showplace/598</a:t>
            </a:r>
            <a:endParaRPr sz="600" b="0" i="0" u="none" strike="noStrike" cap="none">
              <a:solidFill>
                <a:srgbClr val="000000"/>
              </a:solidFill>
              <a:latin typeface="Arial"/>
              <a:ea typeface="Arial"/>
              <a:cs typeface="Arial"/>
              <a:sym typeface="Arial"/>
            </a:endParaRPr>
          </a:p>
        </p:txBody>
      </p:sp>
      <p:sp>
        <p:nvSpPr>
          <p:cNvPr id="351" name="Google Shape;351;p32"/>
          <p:cNvSpPr txBox="1"/>
          <p:nvPr/>
        </p:nvSpPr>
        <p:spPr>
          <a:xfrm>
            <a:off x="3020700" y="4567675"/>
            <a:ext cx="2208900" cy="34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https://www.lifeofdad.com/theme-parks-with-a-kid-i-guess-i-understand-the-excitement-now-kind-of/</a:t>
            </a:r>
            <a:endParaRPr sz="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3"/>
          <p:cNvSpPr txBox="1">
            <a:spLocks noGrp="1"/>
          </p:cNvSpPr>
          <p:nvPr>
            <p:ph type="title"/>
          </p:nvPr>
        </p:nvSpPr>
        <p:spPr>
          <a:xfrm>
            <a:off x="819150" y="539675"/>
            <a:ext cx="7505700" cy="95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Unit 1 - </a:t>
            </a:r>
            <a:r>
              <a:rPr lang="en" sz="3000" b="0" i="0" u="none" strike="noStrike" cap="none">
                <a:solidFill>
                  <a:schemeClr val="dk2"/>
                </a:solidFill>
                <a:latin typeface="Lobster"/>
                <a:ea typeface="Lobster"/>
                <a:cs typeface="Lobster"/>
                <a:sym typeface="Lobster"/>
              </a:rPr>
              <a:t>Building a Better Tunnel</a:t>
            </a:r>
            <a:endParaRPr sz="3000" b="0" i="0" u="none" strike="noStrike" cap="none">
              <a:solidFill>
                <a:schemeClr val="dk2"/>
              </a:solidFill>
              <a:latin typeface="Lobster"/>
              <a:ea typeface="Lobster"/>
              <a:cs typeface="Lobster"/>
              <a:sym typeface="Lobster"/>
            </a:endParaRPr>
          </a:p>
          <a:p>
            <a:pPr marL="0" marR="0" lvl="0" indent="0" algn="ctr" rtl="0">
              <a:lnSpc>
                <a:spcPct val="100000"/>
              </a:lnSpc>
              <a:spcBef>
                <a:spcPts val="0"/>
              </a:spcBef>
              <a:spcAft>
                <a:spcPts val="0"/>
              </a:spcAft>
              <a:buClr>
                <a:schemeClr val="lt1"/>
              </a:buClr>
              <a:buSzPts val="3000"/>
              <a:buFont typeface="Nunito"/>
              <a:buNone/>
            </a:pPr>
            <a:endParaRPr sz="3000" b="0" i="0" u="none" strike="noStrike" cap="none">
              <a:solidFill>
                <a:schemeClr val="lt1"/>
              </a:solidFill>
              <a:latin typeface="Nunito"/>
              <a:ea typeface="Nunito"/>
              <a:cs typeface="Nunito"/>
              <a:sym typeface="Nunito"/>
            </a:endParaRPr>
          </a:p>
        </p:txBody>
      </p:sp>
      <p:sp>
        <p:nvSpPr>
          <p:cNvPr id="357" name="Google Shape;357;p33"/>
          <p:cNvSpPr txBox="1">
            <a:spLocks noGrp="1"/>
          </p:cNvSpPr>
          <p:nvPr>
            <p:ph type="body" idx="1"/>
          </p:nvPr>
        </p:nvSpPr>
        <p:spPr>
          <a:xfrm>
            <a:off x="676050" y="1716325"/>
            <a:ext cx="2807400" cy="534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Calibri"/>
              <a:buNone/>
            </a:pPr>
            <a:r>
              <a:rPr lang="en" sz="1400" b="0" i="0" u="none" strike="noStrike" cap="none">
                <a:solidFill>
                  <a:schemeClr val="dk2"/>
                </a:solidFill>
                <a:latin typeface="Arial"/>
                <a:ea typeface="Arial"/>
                <a:cs typeface="Arial"/>
                <a:sym typeface="Arial"/>
              </a:rPr>
              <a:t>What makes an efficient tunnel?</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2"/>
              </a:buClr>
              <a:buSzPts val="1300"/>
              <a:buFont typeface="Calibri"/>
              <a:buNone/>
            </a:pPr>
            <a:r>
              <a:rPr lang="en" sz="1400" b="0" i="0" u="none" strike="noStrike" cap="none">
                <a:solidFill>
                  <a:schemeClr val="dk2"/>
                </a:solidFill>
                <a:latin typeface="Arial"/>
                <a:ea typeface="Arial"/>
                <a:cs typeface="Arial"/>
                <a:sym typeface="Arial"/>
              </a:rPr>
              <a:t>Can we design/make one?</a:t>
            </a:r>
            <a:endParaRPr sz="1400" b="0" i="0" u="none" strike="noStrike" cap="none">
              <a:solidFill>
                <a:schemeClr val="dk2"/>
              </a:solidFill>
              <a:latin typeface="Arial"/>
              <a:ea typeface="Arial"/>
              <a:cs typeface="Arial"/>
              <a:sym typeface="Arial"/>
            </a:endParaRPr>
          </a:p>
        </p:txBody>
      </p:sp>
      <p:sp>
        <p:nvSpPr>
          <p:cNvPr id="358" name="Google Shape;358;p3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21</a:t>
            </a:fld>
            <a:endParaRPr sz="1000" b="0" i="0" u="none" strike="noStrike" cap="none">
              <a:solidFill>
                <a:schemeClr val="dk2"/>
              </a:solidFill>
              <a:latin typeface="Nunito"/>
              <a:ea typeface="Nunito"/>
              <a:cs typeface="Nunito"/>
              <a:sym typeface="Nunito"/>
            </a:endParaRPr>
          </a:p>
        </p:txBody>
      </p:sp>
      <p:pic>
        <p:nvPicPr>
          <p:cNvPr id="359" name="Google Shape;359;p33"/>
          <p:cNvPicPr preferRelativeResize="0"/>
          <p:nvPr/>
        </p:nvPicPr>
        <p:blipFill rotWithShape="1">
          <a:blip r:embed="rId3">
            <a:alphaModFix/>
          </a:blip>
          <a:srcRect/>
          <a:stretch/>
        </p:blipFill>
        <p:spPr>
          <a:xfrm>
            <a:off x="576950" y="2472375"/>
            <a:ext cx="2366852" cy="1658225"/>
          </a:xfrm>
          <a:prstGeom prst="rect">
            <a:avLst/>
          </a:prstGeom>
          <a:noFill/>
          <a:ln>
            <a:noFill/>
          </a:ln>
        </p:spPr>
      </p:pic>
      <p:pic>
        <p:nvPicPr>
          <p:cNvPr id="360" name="Google Shape;360;p33"/>
          <p:cNvPicPr preferRelativeResize="0"/>
          <p:nvPr/>
        </p:nvPicPr>
        <p:blipFill rotWithShape="1">
          <a:blip r:embed="rId4">
            <a:alphaModFix/>
          </a:blip>
          <a:srcRect/>
          <a:stretch/>
        </p:blipFill>
        <p:spPr>
          <a:xfrm>
            <a:off x="7212850" y="4011850"/>
            <a:ext cx="1482000" cy="837900"/>
          </a:xfrm>
          <a:prstGeom prst="rect">
            <a:avLst/>
          </a:prstGeom>
          <a:noFill/>
          <a:ln>
            <a:noFill/>
          </a:ln>
        </p:spPr>
      </p:pic>
      <p:sp>
        <p:nvSpPr>
          <p:cNvPr id="361" name="Google Shape;361;p33"/>
          <p:cNvSpPr txBox="1"/>
          <p:nvPr/>
        </p:nvSpPr>
        <p:spPr>
          <a:xfrm>
            <a:off x="3032350" y="3108725"/>
            <a:ext cx="5028300" cy="14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1" u="none" strike="noStrike" cap="none">
                <a:solidFill>
                  <a:srgbClr val="000000"/>
                </a:solidFill>
                <a:latin typeface="Arial"/>
                <a:ea typeface="Arial"/>
                <a:cs typeface="Arial"/>
                <a:sym typeface="Arial"/>
              </a:rPr>
              <a:t>Essential Question</a:t>
            </a:r>
            <a:r>
              <a:rPr lang="en" sz="1400" b="0" i="1" u="none" strike="noStrike" cap="none">
                <a:solidFill>
                  <a:srgbClr val="000000"/>
                </a:solidFill>
                <a:latin typeface="Arial"/>
                <a:ea typeface="Arial"/>
                <a:cs typeface="Arial"/>
                <a:sym typeface="Arial"/>
              </a:rPr>
              <a:t>: How can we model an efficient tunnel algebraically and physically?</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1" u="none" strike="noStrike" cap="none">
                <a:solidFill>
                  <a:srgbClr val="000000"/>
                </a:solidFill>
                <a:latin typeface="Arial"/>
                <a:ea typeface="Arial"/>
                <a:cs typeface="Arial"/>
                <a:sym typeface="Arial"/>
              </a:rPr>
              <a:t>Challenge</a:t>
            </a:r>
            <a:r>
              <a:rPr lang="en" sz="1400" b="0" i="1" u="none" strike="noStrike" cap="none">
                <a:solidFill>
                  <a:srgbClr val="000000"/>
                </a:solidFill>
                <a:latin typeface="Arial"/>
                <a:ea typeface="Arial"/>
                <a:cs typeface="Arial"/>
                <a:sym typeface="Arial"/>
              </a:rPr>
              <a:t>:</a:t>
            </a:r>
            <a:r>
              <a:rPr lang="en" sz="1400" b="0" i="0" u="none" strike="noStrike" cap="none">
                <a:solidFill>
                  <a:srgbClr val="000000"/>
                </a:solidFill>
                <a:latin typeface="Arial"/>
                <a:ea typeface="Arial"/>
                <a:cs typeface="Arial"/>
                <a:sym typeface="Arial"/>
              </a:rPr>
              <a:t> Students use algebraic function equations to model a tunnel, revise the tunnel equations, and then build and test a physical model of the tunnel.</a:t>
            </a:r>
            <a:endParaRPr sz="1400" b="0" i="0" u="none" strike="noStrike" cap="none">
              <a:solidFill>
                <a:srgbClr val="000000"/>
              </a:solidFill>
              <a:latin typeface="Arial"/>
              <a:ea typeface="Arial"/>
              <a:cs typeface="Arial"/>
              <a:sym typeface="Arial"/>
            </a:endParaRPr>
          </a:p>
        </p:txBody>
      </p:sp>
      <p:pic>
        <p:nvPicPr>
          <p:cNvPr id="362" name="Google Shape;362;p33"/>
          <p:cNvPicPr preferRelativeResize="0"/>
          <p:nvPr/>
        </p:nvPicPr>
        <p:blipFill rotWithShape="1">
          <a:blip r:embed="rId5">
            <a:alphaModFix/>
          </a:blip>
          <a:srcRect/>
          <a:stretch/>
        </p:blipFill>
        <p:spPr>
          <a:xfrm>
            <a:off x="5137925" y="1268625"/>
            <a:ext cx="2857500" cy="1600200"/>
          </a:xfrm>
          <a:prstGeom prst="rect">
            <a:avLst/>
          </a:prstGeom>
          <a:noFill/>
          <a:ln>
            <a:noFill/>
          </a:ln>
        </p:spPr>
      </p:pic>
      <p:sp>
        <p:nvSpPr>
          <p:cNvPr id="363" name="Google Shape;363;p33"/>
          <p:cNvSpPr txBox="1"/>
          <p:nvPr/>
        </p:nvSpPr>
        <p:spPr>
          <a:xfrm>
            <a:off x="5393950" y="2571750"/>
            <a:ext cx="1818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Skyscrapercity.com</a:t>
            </a:r>
            <a:endParaRPr sz="1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22</a:t>
            </a:fld>
            <a:endParaRPr sz="1000" b="0" i="0" u="none" strike="noStrike" cap="none">
              <a:solidFill>
                <a:schemeClr val="dk2"/>
              </a:solidFill>
              <a:latin typeface="Nunito"/>
              <a:ea typeface="Nunito"/>
              <a:cs typeface="Nunito"/>
              <a:sym typeface="Nunito"/>
            </a:endParaRPr>
          </a:p>
        </p:txBody>
      </p:sp>
      <p:sp>
        <p:nvSpPr>
          <p:cNvPr id="369" name="Google Shape;369;p34"/>
          <p:cNvSpPr txBox="1">
            <a:spLocks noGrp="1"/>
          </p:cNvSpPr>
          <p:nvPr>
            <p:ph type="title"/>
          </p:nvPr>
        </p:nvSpPr>
        <p:spPr>
          <a:xfrm>
            <a:off x="1125225" y="554650"/>
            <a:ext cx="7021800" cy="37041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lt1"/>
              </a:buClr>
              <a:buSzPts val="3200"/>
              <a:buFont typeface="Nunito"/>
              <a:buNone/>
            </a:pPr>
            <a:endParaRPr sz="1200" b="0" i="0" u="none" strike="noStrike" cap="none">
              <a:solidFill>
                <a:srgbClr val="3C8C93"/>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200" b="0" i="0" u="none" strike="noStrike" cap="none">
              <a:solidFill>
                <a:srgbClr val="3C8C93"/>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RET is funded by the National Science Foundation, grant # EEC-1710826</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Project Faculty Mentors, Dr. Jeff Kastner and Dr. Manish Kumar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Graduate Research Assistant, Mr. Siddharth Sridhar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RET Project Director and Principal Investigator, Dr. Anant Kukreti</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RET Co-Project Director and Co-Principal Investigator, Dr. Margaret Kupferle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RET Resource Persons and Grant Coordinators, Debbie Liberi and Kristin Barnes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r>
              <a:rPr lang="en" sz="1400" b="0" i="0" u="none" strike="noStrike" cap="none">
                <a:solidFill>
                  <a:srgbClr val="000000"/>
                </a:solidFill>
                <a:latin typeface="Arial"/>
                <a:ea typeface="Arial"/>
                <a:cs typeface="Arial"/>
                <a:sym typeface="Arial"/>
              </a:rPr>
              <a:t>RET Engineering Resource Teacher, Pamela Truesdell</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lt1"/>
              </a:buClr>
              <a:buSzPts val="3200"/>
              <a:buFont typeface="Nunito"/>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200"/>
              <a:buFont typeface="Nunito"/>
              <a:buNone/>
            </a:pPr>
            <a:endParaRPr sz="3200" b="0" i="0" u="none" strike="noStrike" cap="none">
              <a:solidFill>
                <a:schemeClr val="lt1"/>
              </a:solidFill>
              <a:latin typeface="Nunito"/>
              <a:ea typeface="Nunito"/>
              <a:cs typeface="Nunito"/>
              <a:sym typeface="Nunito"/>
            </a:endParaRPr>
          </a:p>
        </p:txBody>
      </p:sp>
      <p:pic>
        <p:nvPicPr>
          <p:cNvPr id="370" name="Google Shape;370;p34"/>
          <p:cNvPicPr preferRelativeResize="0"/>
          <p:nvPr/>
        </p:nvPicPr>
        <p:blipFill rotWithShape="1">
          <a:blip r:embed="rId3">
            <a:alphaModFix/>
          </a:blip>
          <a:srcRect/>
          <a:stretch/>
        </p:blipFill>
        <p:spPr>
          <a:xfrm>
            <a:off x="3427575" y="309413"/>
            <a:ext cx="1905000" cy="1914525"/>
          </a:xfrm>
          <a:prstGeom prst="rect">
            <a:avLst/>
          </a:prstGeom>
          <a:noFill/>
          <a:ln>
            <a:noFill/>
          </a:ln>
        </p:spPr>
      </p:pic>
      <p:pic>
        <p:nvPicPr>
          <p:cNvPr id="371" name="Google Shape;371;p34"/>
          <p:cNvPicPr preferRelativeResize="0"/>
          <p:nvPr/>
        </p:nvPicPr>
        <p:blipFill rotWithShape="1">
          <a:blip r:embed="rId4">
            <a:alphaModFix/>
          </a:blip>
          <a:srcRect/>
          <a:stretch/>
        </p:blipFill>
        <p:spPr>
          <a:xfrm>
            <a:off x="7212850" y="4011850"/>
            <a:ext cx="1482000" cy="8379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5"/>
          <p:cNvSpPr txBox="1">
            <a:spLocks noGrp="1"/>
          </p:cNvSpPr>
          <p:nvPr>
            <p:ph type="title"/>
          </p:nvPr>
        </p:nvSpPr>
        <p:spPr>
          <a:xfrm>
            <a:off x="819149" y="359371"/>
            <a:ext cx="7505700" cy="60582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Introduction</a:t>
            </a:r>
            <a:endParaRPr sz="3000" b="0" i="0" u="none" strike="noStrike" cap="none">
              <a:solidFill>
                <a:schemeClr val="lt1"/>
              </a:solidFill>
              <a:latin typeface="Nunito"/>
              <a:ea typeface="Nunito"/>
              <a:cs typeface="Nunito"/>
              <a:sym typeface="Nunito"/>
            </a:endParaRPr>
          </a:p>
        </p:txBody>
      </p:sp>
      <p:sp>
        <p:nvSpPr>
          <p:cNvPr id="153" name="Google Shape;153;p1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3</a:t>
            </a:fld>
            <a:endParaRPr sz="1000" b="0" i="0" u="none" strike="noStrike" cap="none">
              <a:solidFill>
                <a:schemeClr val="dk2"/>
              </a:solidFill>
              <a:latin typeface="Nunito"/>
              <a:ea typeface="Nunito"/>
              <a:cs typeface="Nunito"/>
              <a:sym typeface="Nunito"/>
            </a:endParaRPr>
          </a:p>
        </p:txBody>
      </p:sp>
      <p:pic>
        <p:nvPicPr>
          <p:cNvPr id="154" name="Google Shape;154;p15"/>
          <p:cNvPicPr preferRelativeResize="0"/>
          <p:nvPr/>
        </p:nvPicPr>
        <p:blipFill rotWithShape="1">
          <a:blip r:embed="rId3">
            <a:alphaModFix/>
          </a:blip>
          <a:srcRect/>
          <a:stretch/>
        </p:blipFill>
        <p:spPr>
          <a:xfrm>
            <a:off x="2044824" y="1681946"/>
            <a:ext cx="4923722" cy="1828450"/>
          </a:xfrm>
          <a:prstGeom prst="rect">
            <a:avLst/>
          </a:prstGeom>
          <a:noFill/>
          <a:ln>
            <a:noFill/>
          </a:ln>
        </p:spPr>
      </p:pic>
      <p:pic>
        <p:nvPicPr>
          <p:cNvPr id="155" name="Google Shape;155;p15"/>
          <p:cNvPicPr preferRelativeResize="0"/>
          <p:nvPr/>
        </p:nvPicPr>
        <p:blipFill rotWithShape="1">
          <a:blip r:embed="rId4">
            <a:alphaModFix/>
          </a:blip>
          <a:srcRect/>
          <a:stretch/>
        </p:blipFill>
        <p:spPr>
          <a:xfrm>
            <a:off x="7212850" y="4011850"/>
            <a:ext cx="1482000" cy="837900"/>
          </a:xfrm>
          <a:prstGeom prst="rect">
            <a:avLst/>
          </a:prstGeom>
          <a:noFill/>
          <a:ln>
            <a:noFill/>
          </a:ln>
        </p:spPr>
      </p:pic>
      <p:sp>
        <p:nvSpPr>
          <p:cNvPr id="156" name="Google Shape;156;p15"/>
          <p:cNvSpPr/>
          <p:nvPr/>
        </p:nvSpPr>
        <p:spPr>
          <a:xfrm>
            <a:off x="442686" y="3283714"/>
            <a:ext cx="2111828" cy="1371600"/>
          </a:xfrm>
          <a:prstGeom prst="rect">
            <a:avLst/>
          </a:prstGeom>
          <a:solidFill>
            <a:srgbClr val="00FFFF"/>
          </a:solidFill>
          <a:ln w="254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 sz="1400" b="0" i="0" u="none" strike="noStrike" cap="none">
                <a:solidFill>
                  <a:schemeClr val="dk2"/>
                </a:solidFill>
                <a:latin typeface="Arial"/>
                <a:ea typeface="Arial"/>
                <a:cs typeface="Arial"/>
                <a:sym typeface="Arial"/>
              </a:rPr>
              <a:t>FOCUS</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Efficient Algorithm</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Shorter Paths</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Easy to Use</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Cover More Territory</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285750" marR="0" lvl="0" indent="-19685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7" name="Google Shape;157;p15"/>
          <p:cNvSpPr/>
          <p:nvPr/>
        </p:nvSpPr>
        <p:spPr>
          <a:xfrm>
            <a:off x="6516914" y="359371"/>
            <a:ext cx="2148170" cy="1640114"/>
          </a:xfrm>
          <a:prstGeom prst="rect">
            <a:avLst/>
          </a:prstGeom>
          <a:solidFill>
            <a:srgbClr val="00FFFF"/>
          </a:solidFill>
          <a:ln w="25400" cap="flat" cmpd="sng">
            <a:solidFill>
              <a:srgbClr val="00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 sz="1400" b="0" i="0" u="none" strike="noStrike" cap="none">
                <a:solidFill>
                  <a:schemeClr val="dk2"/>
                </a:solidFill>
                <a:latin typeface="Arial"/>
                <a:ea typeface="Arial"/>
                <a:cs typeface="Arial"/>
                <a:sym typeface="Arial"/>
              </a:rPr>
              <a:t>APPLICATIONS</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Artificial Intelligence</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Unmanned Drones</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Aerial Surveys</a:t>
            </a:r>
            <a:endParaRPr/>
          </a:p>
          <a:p>
            <a:pPr marL="285750" marR="0" lvl="0" indent="-285750" algn="l" rtl="0">
              <a:lnSpc>
                <a:spcPct val="100000"/>
              </a:lnSpc>
              <a:spcBef>
                <a:spcPts val="0"/>
              </a:spcBef>
              <a:spcAft>
                <a:spcPts val="0"/>
              </a:spcAft>
              <a:buClr>
                <a:srgbClr val="000000"/>
              </a:buClr>
              <a:buSzPts val="1400"/>
              <a:buFont typeface="Arial"/>
              <a:buChar char="•"/>
            </a:pPr>
            <a:r>
              <a:rPr lang="en" sz="1400" b="0" i="0" u="none" strike="noStrike" cap="none">
                <a:solidFill>
                  <a:schemeClr val="dk2"/>
                </a:solidFill>
                <a:latin typeface="Arial"/>
                <a:ea typeface="Arial"/>
                <a:cs typeface="Arial"/>
                <a:sym typeface="Arial"/>
              </a:rPr>
              <a:t>Delivery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285750" marR="0" lvl="0" indent="-19685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TextBox 1"/>
          <p:cNvSpPr txBox="1"/>
          <p:nvPr/>
        </p:nvSpPr>
        <p:spPr>
          <a:xfrm>
            <a:off x="4817306" y="3283714"/>
            <a:ext cx="2999509" cy="246221"/>
          </a:xfrm>
          <a:prstGeom prst="rect">
            <a:avLst/>
          </a:prstGeom>
          <a:noFill/>
        </p:spPr>
        <p:txBody>
          <a:bodyPr wrap="square" rtlCol="0">
            <a:spAutoFit/>
          </a:bodyPr>
          <a:lstStyle/>
          <a:p>
            <a:r>
              <a:rPr lang="en-US" sz="1000" dirty="0" smtClean="0">
                <a:solidFill>
                  <a:schemeClr val="tx1"/>
                </a:solidFill>
              </a:rPr>
              <a:t>Leadingedgeforum.com/asset/6738</a:t>
            </a:r>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6"/>
          <p:cNvSpPr txBox="1">
            <a:spLocks noGrp="1"/>
          </p:cNvSpPr>
          <p:nvPr>
            <p:ph type="title"/>
          </p:nvPr>
        </p:nvSpPr>
        <p:spPr>
          <a:xfrm>
            <a:off x="819150" y="46125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Abstract</a:t>
            </a:r>
            <a:endParaRPr/>
          </a:p>
        </p:txBody>
      </p:sp>
      <p:sp>
        <p:nvSpPr>
          <p:cNvPr id="163" name="Google Shape;163;p16"/>
          <p:cNvSpPr txBox="1">
            <a:spLocks noGrp="1"/>
          </p:cNvSpPr>
          <p:nvPr>
            <p:ph type="body" idx="1"/>
          </p:nvPr>
        </p:nvSpPr>
        <p:spPr>
          <a:xfrm>
            <a:off x="819150" y="1083050"/>
            <a:ext cx="7505700" cy="1488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dirty="0"/>
              <a:t>Use Traveling Salesman Problem to optimize travel distance for drones</a:t>
            </a:r>
            <a:endParaRPr sz="1800" dirty="0"/>
          </a:p>
          <a:p>
            <a:pPr marL="457200" lvl="0" indent="-342900" rtl="0">
              <a:spcBef>
                <a:spcPts val="0"/>
              </a:spcBef>
              <a:spcAft>
                <a:spcPts val="0"/>
              </a:spcAft>
              <a:buSzPts val="1800"/>
              <a:buChar char="●"/>
            </a:pPr>
            <a:r>
              <a:rPr lang="en" sz="1800" dirty="0"/>
              <a:t>Test algorithms using </a:t>
            </a:r>
            <a:r>
              <a:rPr lang="en-US" sz="1800" dirty="0" smtClean="0"/>
              <a:t>MATLAB®</a:t>
            </a:r>
            <a:r>
              <a:rPr lang="en" sz="1800" dirty="0" smtClean="0"/>
              <a:t> </a:t>
            </a:r>
            <a:r>
              <a:rPr lang="en" sz="1800" dirty="0"/>
              <a:t>to develop a good way to find optimized travel distances</a:t>
            </a:r>
            <a:endParaRPr sz="1800" dirty="0"/>
          </a:p>
          <a:p>
            <a:pPr marL="457200" lvl="0" indent="-342900">
              <a:spcBef>
                <a:spcPts val="0"/>
              </a:spcBef>
              <a:spcAft>
                <a:spcPts val="0"/>
              </a:spcAft>
              <a:buSzPts val="1800"/>
              <a:buChar char="●"/>
            </a:pPr>
            <a:r>
              <a:rPr lang="en" sz="1800" dirty="0"/>
              <a:t>Ultimately - add to body of knowledge of Artificial Intelligence</a:t>
            </a:r>
            <a:endParaRPr sz="1800" dirty="0"/>
          </a:p>
        </p:txBody>
      </p:sp>
      <p:sp>
        <p:nvSpPr>
          <p:cNvPr id="164" name="Google Shape;164;p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rgbClr val="000000"/>
              </a:buClr>
              <a:buSzPts val="1000"/>
              <a:buFont typeface="Arial"/>
              <a:buNone/>
            </a:pPr>
            <a:fld id="{00000000-1234-1234-1234-123412341234}" type="slidenum">
              <a:rPr lang="en"/>
              <a:t>4</a:t>
            </a:fld>
            <a:endParaRPr/>
          </a:p>
        </p:txBody>
      </p:sp>
      <p:pic>
        <p:nvPicPr>
          <p:cNvPr id="165" name="Google Shape;165;p16"/>
          <p:cNvPicPr preferRelativeResize="0"/>
          <p:nvPr/>
        </p:nvPicPr>
        <p:blipFill>
          <a:blip r:embed="rId3">
            <a:alphaModFix/>
          </a:blip>
          <a:stretch>
            <a:fillRect/>
          </a:stretch>
        </p:blipFill>
        <p:spPr>
          <a:xfrm>
            <a:off x="2415225" y="2650425"/>
            <a:ext cx="4117300" cy="1969700"/>
          </a:xfrm>
          <a:prstGeom prst="rect">
            <a:avLst/>
          </a:prstGeom>
          <a:noFill/>
          <a:ln>
            <a:noFill/>
          </a:ln>
        </p:spPr>
      </p:pic>
      <p:pic>
        <p:nvPicPr>
          <p:cNvPr id="166" name="Google Shape;166;p16"/>
          <p:cNvPicPr preferRelativeResize="0"/>
          <p:nvPr/>
        </p:nvPicPr>
        <p:blipFill rotWithShape="1">
          <a:blip r:embed="rId4">
            <a:alphaModFix/>
          </a:blip>
          <a:srcRect/>
          <a:stretch/>
        </p:blipFill>
        <p:spPr>
          <a:xfrm>
            <a:off x="7212850" y="4011850"/>
            <a:ext cx="1482000" cy="837900"/>
          </a:xfrm>
          <a:prstGeom prst="rect">
            <a:avLst/>
          </a:prstGeom>
          <a:noFill/>
          <a:ln>
            <a:noFill/>
          </a:ln>
        </p:spPr>
      </p:pic>
      <p:sp>
        <p:nvSpPr>
          <p:cNvPr id="167" name="Google Shape;167;p16"/>
          <p:cNvSpPr txBox="1"/>
          <p:nvPr/>
        </p:nvSpPr>
        <p:spPr>
          <a:xfrm>
            <a:off x="2415225" y="4301225"/>
            <a:ext cx="1030200" cy="3189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000">
                <a:solidFill>
                  <a:srgbClr val="D9D9D9"/>
                </a:solidFill>
              </a:rPr>
              <a:t>frankdiana.net</a:t>
            </a:r>
            <a:endParaRPr sz="1000">
              <a:solidFill>
                <a:srgbClr val="D9D9D9"/>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1"/>
        <p:cNvGrpSpPr/>
        <p:nvPr/>
      </p:nvGrpSpPr>
      <p:grpSpPr>
        <a:xfrm>
          <a:off x="0" y="0"/>
          <a:ext cx="0" cy="0"/>
          <a:chOff x="0" y="0"/>
          <a:chExt cx="0" cy="0"/>
        </a:xfrm>
      </p:grpSpPr>
      <p:sp>
        <p:nvSpPr>
          <p:cNvPr id="172" name="Google Shape;172;p17"/>
          <p:cNvSpPr txBox="1">
            <a:spLocks noGrp="1"/>
          </p:cNvSpPr>
          <p:nvPr>
            <p:ph type="title"/>
          </p:nvPr>
        </p:nvSpPr>
        <p:spPr>
          <a:xfrm>
            <a:off x="2792325" y="101075"/>
            <a:ext cx="5377500" cy="76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3200"/>
              <a:buFont typeface="Nunito"/>
              <a:buNone/>
            </a:pPr>
            <a:r>
              <a:rPr lang="en" sz="3200" b="0" i="0" u="none" strike="noStrike" cap="none">
                <a:solidFill>
                  <a:schemeClr val="dk2"/>
                </a:solidFill>
                <a:latin typeface="Nunito"/>
                <a:ea typeface="Nunito"/>
                <a:cs typeface="Nunito"/>
                <a:sym typeface="Nunito"/>
              </a:rPr>
              <a:t>  </a:t>
            </a:r>
            <a:r>
              <a:rPr lang="en" sz="3200" b="1" i="0" u="none" strike="noStrike" cap="none">
                <a:solidFill>
                  <a:schemeClr val="dk2"/>
                </a:solidFill>
              </a:rPr>
              <a:t>How Many Paths? </a:t>
            </a:r>
            <a:endParaRPr sz="3200" b="1" i="0" u="none" strike="noStrike" cap="none">
              <a:solidFill>
                <a:schemeClr val="dk2"/>
              </a:solidFill>
            </a:endParaRPr>
          </a:p>
        </p:txBody>
      </p:sp>
      <p:sp>
        <p:nvSpPr>
          <p:cNvPr id="173" name="Google Shape;173;p1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5</a:t>
            </a:fld>
            <a:endParaRPr sz="1000" b="0" i="0" u="none" strike="noStrike" cap="none">
              <a:solidFill>
                <a:schemeClr val="dk2"/>
              </a:solidFill>
              <a:latin typeface="Nunito"/>
              <a:ea typeface="Nunito"/>
              <a:cs typeface="Nunito"/>
              <a:sym typeface="Nunito"/>
            </a:endParaRPr>
          </a:p>
        </p:txBody>
      </p:sp>
      <p:cxnSp>
        <p:nvCxnSpPr>
          <p:cNvPr id="174" name="Google Shape;174;p17"/>
          <p:cNvCxnSpPr/>
          <p:nvPr/>
        </p:nvCxnSpPr>
        <p:spPr>
          <a:xfrm flipH="1">
            <a:off x="593300" y="1821488"/>
            <a:ext cx="411900" cy="1053900"/>
          </a:xfrm>
          <a:prstGeom prst="straightConnector1">
            <a:avLst/>
          </a:prstGeom>
          <a:noFill/>
          <a:ln w="28575" cap="flat" cmpd="sng">
            <a:solidFill>
              <a:schemeClr val="dk2"/>
            </a:solidFill>
            <a:prstDash val="solid"/>
            <a:round/>
            <a:headEnd type="none" w="sm" len="sm"/>
            <a:tailEnd type="none" w="sm" len="sm"/>
          </a:ln>
        </p:spPr>
      </p:cxnSp>
      <p:cxnSp>
        <p:nvCxnSpPr>
          <p:cNvPr id="175" name="Google Shape;175;p17"/>
          <p:cNvCxnSpPr/>
          <p:nvPr/>
        </p:nvCxnSpPr>
        <p:spPr>
          <a:xfrm>
            <a:off x="1539600" y="1739250"/>
            <a:ext cx="412200" cy="765000"/>
          </a:xfrm>
          <a:prstGeom prst="straightConnector1">
            <a:avLst/>
          </a:prstGeom>
          <a:noFill/>
          <a:ln w="28575" cap="flat" cmpd="sng">
            <a:solidFill>
              <a:srgbClr val="000000"/>
            </a:solidFill>
            <a:prstDash val="solid"/>
            <a:round/>
            <a:headEnd type="none" w="sm" len="sm"/>
            <a:tailEnd type="none" w="sm" len="sm"/>
          </a:ln>
        </p:spPr>
      </p:cxnSp>
      <p:cxnSp>
        <p:nvCxnSpPr>
          <p:cNvPr id="176" name="Google Shape;176;p17"/>
          <p:cNvCxnSpPr/>
          <p:nvPr/>
        </p:nvCxnSpPr>
        <p:spPr>
          <a:xfrm rot="10800000" flipH="1">
            <a:off x="1240900" y="3000750"/>
            <a:ext cx="656100" cy="222600"/>
          </a:xfrm>
          <a:prstGeom prst="straightConnector1">
            <a:avLst/>
          </a:prstGeom>
          <a:noFill/>
          <a:ln w="28575" cap="flat" cmpd="sng">
            <a:solidFill>
              <a:schemeClr val="dk2"/>
            </a:solidFill>
            <a:prstDash val="solid"/>
            <a:round/>
            <a:headEnd type="none" w="sm" len="sm"/>
            <a:tailEnd type="none" w="sm" len="sm"/>
          </a:ln>
        </p:spPr>
      </p:cxnSp>
      <p:sp>
        <p:nvSpPr>
          <p:cNvPr id="177" name="Google Shape;177;p17"/>
          <p:cNvSpPr/>
          <p:nvPr/>
        </p:nvSpPr>
        <p:spPr>
          <a:xfrm>
            <a:off x="641700" y="1302525"/>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A</a:t>
            </a:r>
            <a:endParaRPr sz="1200" b="0" i="0" u="none" strike="noStrike" cap="none">
              <a:solidFill>
                <a:srgbClr val="000000"/>
              </a:solidFill>
              <a:latin typeface="Arial"/>
              <a:ea typeface="Arial"/>
              <a:cs typeface="Arial"/>
              <a:sym typeface="Arial"/>
            </a:endParaRPr>
          </a:p>
        </p:txBody>
      </p:sp>
      <p:sp>
        <p:nvSpPr>
          <p:cNvPr id="178" name="Google Shape;178;p17"/>
          <p:cNvSpPr/>
          <p:nvPr/>
        </p:nvSpPr>
        <p:spPr>
          <a:xfrm>
            <a:off x="219100" y="2959075"/>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B</a:t>
            </a:r>
            <a:endParaRPr sz="1200" b="0" i="0" u="none" strike="noStrike" cap="none">
              <a:solidFill>
                <a:srgbClr val="000000"/>
              </a:solidFill>
              <a:latin typeface="Arial"/>
              <a:ea typeface="Arial"/>
              <a:cs typeface="Arial"/>
              <a:sym typeface="Arial"/>
            </a:endParaRPr>
          </a:p>
        </p:txBody>
      </p:sp>
      <p:sp>
        <p:nvSpPr>
          <p:cNvPr id="179" name="Google Shape;179;p17"/>
          <p:cNvSpPr/>
          <p:nvPr/>
        </p:nvSpPr>
        <p:spPr>
          <a:xfrm>
            <a:off x="1296738" y="2555688"/>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C</a:t>
            </a:r>
            <a:endParaRPr sz="1200" b="0" i="0" u="none" strike="noStrike" cap="none">
              <a:solidFill>
                <a:srgbClr val="000000"/>
              </a:solidFill>
              <a:latin typeface="Arial"/>
              <a:ea typeface="Arial"/>
              <a:cs typeface="Arial"/>
              <a:sym typeface="Arial"/>
            </a:endParaRPr>
          </a:p>
        </p:txBody>
      </p:sp>
      <p:cxnSp>
        <p:nvCxnSpPr>
          <p:cNvPr id="180" name="Google Shape;180;p17"/>
          <p:cNvCxnSpPr/>
          <p:nvPr/>
        </p:nvCxnSpPr>
        <p:spPr>
          <a:xfrm>
            <a:off x="4000350" y="1356700"/>
            <a:ext cx="634800" cy="13800"/>
          </a:xfrm>
          <a:prstGeom prst="straightConnector1">
            <a:avLst/>
          </a:prstGeom>
          <a:noFill/>
          <a:ln w="28575" cap="flat" cmpd="sng">
            <a:solidFill>
              <a:schemeClr val="dk2"/>
            </a:solidFill>
            <a:prstDash val="solid"/>
            <a:round/>
            <a:headEnd type="none" w="sm" len="sm"/>
            <a:tailEnd type="none" w="sm" len="sm"/>
          </a:ln>
        </p:spPr>
      </p:cxnSp>
      <p:cxnSp>
        <p:nvCxnSpPr>
          <p:cNvPr id="181" name="Google Shape;181;p17"/>
          <p:cNvCxnSpPr/>
          <p:nvPr/>
        </p:nvCxnSpPr>
        <p:spPr>
          <a:xfrm>
            <a:off x="5080925" y="1846738"/>
            <a:ext cx="174300" cy="458700"/>
          </a:xfrm>
          <a:prstGeom prst="straightConnector1">
            <a:avLst/>
          </a:prstGeom>
          <a:noFill/>
          <a:ln w="28575" cap="flat" cmpd="sng">
            <a:solidFill>
              <a:schemeClr val="dk2"/>
            </a:solidFill>
            <a:prstDash val="solid"/>
            <a:round/>
            <a:headEnd type="none" w="sm" len="sm"/>
            <a:tailEnd type="none" w="sm" len="sm"/>
          </a:ln>
        </p:spPr>
      </p:cxnSp>
      <p:cxnSp>
        <p:nvCxnSpPr>
          <p:cNvPr id="182" name="Google Shape;182;p17"/>
          <p:cNvCxnSpPr/>
          <p:nvPr/>
        </p:nvCxnSpPr>
        <p:spPr>
          <a:xfrm>
            <a:off x="3418875" y="1629200"/>
            <a:ext cx="57300" cy="819900"/>
          </a:xfrm>
          <a:prstGeom prst="straightConnector1">
            <a:avLst/>
          </a:prstGeom>
          <a:noFill/>
          <a:ln w="28575" cap="flat" cmpd="sng">
            <a:solidFill>
              <a:schemeClr val="dk2"/>
            </a:solidFill>
            <a:prstDash val="solid"/>
            <a:round/>
            <a:headEnd type="none" w="sm" len="sm"/>
            <a:tailEnd type="none" w="sm" len="sm"/>
          </a:ln>
        </p:spPr>
      </p:cxnSp>
      <p:cxnSp>
        <p:nvCxnSpPr>
          <p:cNvPr id="183" name="Google Shape;183;p17"/>
          <p:cNvCxnSpPr/>
          <p:nvPr/>
        </p:nvCxnSpPr>
        <p:spPr>
          <a:xfrm flipH="1">
            <a:off x="4138600" y="2754925"/>
            <a:ext cx="537000" cy="17400"/>
          </a:xfrm>
          <a:prstGeom prst="straightConnector1">
            <a:avLst/>
          </a:prstGeom>
          <a:noFill/>
          <a:ln w="28575" cap="flat" cmpd="sng">
            <a:solidFill>
              <a:schemeClr val="dk2"/>
            </a:solidFill>
            <a:prstDash val="solid"/>
            <a:round/>
            <a:headEnd type="none" w="sm" len="sm"/>
            <a:tailEnd type="none" w="sm" len="sm"/>
          </a:ln>
        </p:spPr>
      </p:cxnSp>
      <p:cxnSp>
        <p:nvCxnSpPr>
          <p:cNvPr id="184" name="Google Shape;184;p17"/>
          <p:cNvCxnSpPr/>
          <p:nvPr/>
        </p:nvCxnSpPr>
        <p:spPr>
          <a:xfrm flipH="1">
            <a:off x="3856800" y="1643350"/>
            <a:ext cx="646800" cy="865500"/>
          </a:xfrm>
          <a:prstGeom prst="straightConnector1">
            <a:avLst/>
          </a:prstGeom>
          <a:noFill/>
          <a:ln w="28575" cap="flat" cmpd="sng">
            <a:solidFill>
              <a:schemeClr val="dk2"/>
            </a:solidFill>
            <a:prstDash val="solid"/>
            <a:round/>
            <a:headEnd type="none" w="sm" len="sm"/>
            <a:tailEnd type="none" w="sm" len="sm"/>
          </a:ln>
        </p:spPr>
      </p:cxnSp>
      <p:cxnSp>
        <p:nvCxnSpPr>
          <p:cNvPr id="185" name="Google Shape;185;p17"/>
          <p:cNvCxnSpPr/>
          <p:nvPr/>
        </p:nvCxnSpPr>
        <p:spPr>
          <a:xfrm>
            <a:off x="3891475" y="1545075"/>
            <a:ext cx="871800" cy="788100"/>
          </a:xfrm>
          <a:prstGeom prst="straightConnector1">
            <a:avLst/>
          </a:prstGeom>
          <a:noFill/>
          <a:ln w="28575" cap="flat" cmpd="sng">
            <a:solidFill>
              <a:schemeClr val="dk2"/>
            </a:solidFill>
            <a:prstDash val="solid"/>
            <a:round/>
            <a:headEnd type="none" w="sm" len="sm"/>
            <a:tailEnd type="none" w="sm" len="sm"/>
          </a:ln>
        </p:spPr>
      </p:cxnSp>
      <p:sp>
        <p:nvSpPr>
          <p:cNvPr id="186" name="Google Shape;186;p17"/>
          <p:cNvSpPr/>
          <p:nvPr/>
        </p:nvSpPr>
        <p:spPr>
          <a:xfrm>
            <a:off x="2993563" y="1151475"/>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A</a:t>
            </a:r>
            <a:endParaRPr sz="1200" b="0" i="0" u="none" strike="noStrike" cap="none">
              <a:solidFill>
                <a:srgbClr val="000000"/>
              </a:solidFill>
              <a:latin typeface="Arial"/>
              <a:ea typeface="Arial"/>
              <a:cs typeface="Arial"/>
              <a:sym typeface="Arial"/>
            </a:endParaRPr>
          </a:p>
        </p:txBody>
      </p:sp>
      <p:sp>
        <p:nvSpPr>
          <p:cNvPr id="187" name="Google Shape;187;p17"/>
          <p:cNvSpPr/>
          <p:nvPr/>
        </p:nvSpPr>
        <p:spPr>
          <a:xfrm>
            <a:off x="4635150" y="2333175"/>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C</a:t>
            </a:r>
            <a:endParaRPr sz="1200" b="0" i="0" u="none" strike="noStrike" cap="none">
              <a:solidFill>
                <a:srgbClr val="000000"/>
              </a:solidFill>
              <a:latin typeface="Arial"/>
              <a:ea typeface="Arial"/>
              <a:cs typeface="Arial"/>
              <a:sym typeface="Arial"/>
            </a:endParaRPr>
          </a:p>
        </p:txBody>
      </p:sp>
      <p:sp>
        <p:nvSpPr>
          <p:cNvPr id="188" name="Google Shape;188;p17"/>
          <p:cNvSpPr/>
          <p:nvPr/>
        </p:nvSpPr>
        <p:spPr>
          <a:xfrm>
            <a:off x="3134063" y="2607150"/>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B</a:t>
            </a:r>
            <a:endParaRPr sz="1200" b="0" i="0" u="none" strike="noStrike" cap="none">
              <a:solidFill>
                <a:srgbClr val="000000"/>
              </a:solidFill>
              <a:latin typeface="Arial"/>
              <a:ea typeface="Arial"/>
              <a:cs typeface="Arial"/>
              <a:sym typeface="Arial"/>
            </a:endParaRPr>
          </a:p>
        </p:txBody>
      </p:sp>
      <p:sp>
        <p:nvSpPr>
          <p:cNvPr id="189" name="Google Shape;189;p17"/>
          <p:cNvSpPr/>
          <p:nvPr/>
        </p:nvSpPr>
        <p:spPr>
          <a:xfrm>
            <a:off x="4572000" y="1356700"/>
            <a:ext cx="897900" cy="393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City D</a:t>
            </a:r>
            <a:endParaRPr sz="1200" b="0" i="0" u="none" strike="noStrike" cap="none">
              <a:solidFill>
                <a:srgbClr val="000000"/>
              </a:solidFill>
              <a:latin typeface="Arial"/>
              <a:ea typeface="Arial"/>
              <a:cs typeface="Arial"/>
              <a:sym typeface="Arial"/>
            </a:endParaRPr>
          </a:p>
        </p:txBody>
      </p:sp>
      <p:sp>
        <p:nvSpPr>
          <p:cNvPr id="190" name="Google Shape;190;p17"/>
          <p:cNvSpPr txBox="1"/>
          <p:nvPr/>
        </p:nvSpPr>
        <p:spPr>
          <a:xfrm>
            <a:off x="275825" y="3523500"/>
            <a:ext cx="1833900" cy="58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2"/>
                </a:solidFill>
              </a:rPr>
              <a:t>(3-1)! / 2 = 2 / 2 = 1        </a:t>
            </a:r>
            <a:endParaRPr b="1">
              <a:solidFill>
                <a:schemeClr val="dk2"/>
              </a:solidFil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2"/>
                </a:solidFill>
              </a:rPr>
              <a:t>    1 possible circuit  </a:t>
            </a:r>
            <a:r>
              <a:rPr lang="en" sz="1400" b="0" i="0" u="none" strike="noStrike" cap="none">
                <a:solidFill>
                  <a:schemeClr val="dk2"/>
                </a:solidFill>
                <a:latin typeface="Arial"/>
                <a:ea typeface="Arial"/>
                <a:cs typeface="Arial"/>
                <a:sym typeface="Arial"/>
              </a:rPr>
              <a:t>                   </a:t>
            </a:r>
            <a:endParaRPr sz="1400" b="0" i="0" u="none" strike="noStrike" cap="none">
              <a:solidFill>
                <a:schemeClr val="dk2"/>
              </a:solidFill>
              <a:latin typeface="Arial"/>
              <a:ea typeface="Arial"/>
              <a:cs typeface="Arial"/>
              <a:sym typeface="Arial"/>
            </a:endParaRPr>
          </a:p>
        </p:txBody>
      </p:sp>
      <p:pic>
        <p:nvPicPr>
          <p:cNvPr id="191" name="Google Shape;191;p17"/>
          <p:cNvPicPr preferRelativeResize="0"/>
          <p:nvPr/>
        </p:nvPicPr>
        <p:blipFill rotWithShape="1">
          <a:blip r:embed="rId3">
            <a:alphaModFix/>
          </a:blip>
          <a:srcRect/>
          <a:stretch/>
        </p:blipFill>
        <p:spPr>
          <a:xfrm>
            <a:off x="7212850" y="4011850"/>
            <a:ext cx="1482000" cy="837900"/>
          </a:xfrm>
          <a:prstGeom prst="rect">
            <a:avLst/>
          </a:prstGeom>
          <a:noFill/>
          <a:ln>
            <a:noFill/>
          </a:ln>
        </p:spPr>
      </p:pic>
      <p:sp>
        <p:nvSpPr>
          <p:cNvPr id="192" name="Google Shape;192;p17"/>
          <p:cNvSpPr txBox="1"/>
          <p:nvPr/>
        </p:nvSpPr>
        <p:spPr>
          <a:xfrm>
            <a:off x="3130825" y="3123375"/>
            <a:ext cx="2646300" cy="58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chemeClr val="dk2"/>
                </a:solidFill>
              </a:rPr>
              <a:t>(4-1)! / 2 = (3*2*1) / 2 = 3</a:t>
            </a:r>
            <a:endParaRPr b="1">
              <a:solidFill>
                <a:schemeClr val="dk2"/>
              </a:solidFill>
            </a:endParaRPr>
          </a:p>
          <a:p>
            <a:pPr marL="0" lvl="0" indent="0" rtl="0">
              <a:spcBef>
                <a:spcPts val="0"/>
              </a:spcBef>
              <a:spcAft>
                <a:spcPts val="0"/>
              </a:spcAft>
              <a:buClr>
                <a:srgbClr val="000000"/>
              </a:buClr>
              <a:buSzPts val="1400"/>
              <a:buFont typeface="Arial"/>
              <a:buNone/>
            </a:pPr>
            <a:r>
              <a:rPr lang="en" b="1">
                <a:solidFill>
                  <a:schemeClr val="dk2"/>
                </a:solidFill>
              </a:rPr>
              <a:t>        3 possible circuits </a:t>
            </a:r>
            <a:endParaRPr b="1">
              <a:solidFill>
                <a:schemeClr val="dk2"/>
              </a:solidFill>
            </a:endParaRPr>
          </a:p>
        </p:txBody>
      </p:sp>
      <p:sp>
        <p:nvSpPr>
          <p:cNvPr id="193" name="Google Shape;193;p17"/>
          <p:cNvSpPr txBox="1"/>
          <p:nvPr/>
        </p:nvSpPr>
        <p:spPr>
          <a:xfrm>
            <a:off x="6783450" y="1028700"/>
            <a:ext cx="1535700" cy="1527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b="1" u="sng"/>
              <a:t>(n-1)!</a:t>
            </a:r>
            <a:endParaRPr sz="3600" b="1"/>
          </a:p>
          <a:p>
            <a:pPr marL="0" lvl="0" indent="0">
              <a:spcBef>
                <a:spcPts val="0"/>
              </a:spcBef>
              <a:spcAft>
                <a:spcPts val="0"/>
              </a:spcAft>
              <a:buNone/>
            </a:pPr>
            <a:r>
              <a:rPr lang="en" sz="3600" b="1"/>
              <a:t>    2</a:t>
            </a:r>
            <a:endParaRPr sz="3600" b="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txBox="1">
            <a:spLocks noGrp="1"/>
          </p:cNvSpPr>
          <p:nvPr>
            <p:ph type="title"/>
          </p:nvPr>
        </p:nvSpPr>
        <p:spPr>
          <a:xfrm>
            <a:off x="2916175" y="1558050"/>
            <a:ext cx="2473200" cy="164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Background Literature Review</a:t>
            </a:r>
            <a:endParaRPr sz="3000" b="0" i="0" u="none" strike="noStrike" cap="none">
              <a:solidFill>
                <a:schemeClr val="lt1"/>
              </a:solidFill>
              <a:latin typeface="Nunito"/>
              <a:ea typeface="Nunito"/>
              <a:cs typeface="Nunito"/>
              <a:sym typeface="Nunito"/>
            </a:endParaRPr>
          </a:p>
        </p:txBody>
      </p:sp>
      <p:sp>
        <p:nvSpPr>
          <p:cNvPr id="199" name="Google Shape;199;p1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6</a:t>
            </a:fld>
            <a:endParaRPr sz="1000" b="0" i="0" u="none" strike="noStrike" cap="none">
              <a:solidFill>
                <a:schemeClr val="dk2"/>
              </a:solidFill>
              <a:latin typeface="Nunito"/>
              <a:ea typeface="Nunito"/>
              <a:cs typeface="Nunito"/>
              <a:sym typeface="Nunito"/>
            </a:endParaRPr>
          </a:p>
        </p:txBody>
      </p:sp>
      <p:pic>
        <p:nvPicPr>
          <p:cNvPr id="200" name="Google Shape;200;p18"/>
          <p:cNvPicPr preferRelativeResize="0"/>
          <p:nvPr/>
        </p:nvPicPr>
        <p:blipFill rotWithShape="1">
          <a:blip r:embed="rId3">
            <a:alphaModFix/>
          </a:blip>
          <a:srcRect/>
          <a:stretch/>
        </p:blipFill>
        <p:spPr>
          <a:xfrm>
            <a:off x="7212850" y="4011850"/>
            <a:ext cx="1482000" cy="837900"/>
          </a:xfrm>
          <a:prstGeom prst="rect">
            <a:avLst/>
          </a:prstGeom>
          <a:noFill/>
          <a:ln>
            <a:noFill/>
          </a:ln>
        </p:spPr>
      </p:pic>
      <p:sp>
        <p:nvSpPr>
          <p:cNvPr id="201" name="Google Shape;201;p18"/>
          <p:cNvSpPr/>
          <p:nvPr/>
        </p:nvSpPr>
        <p:spPr>
          <a:xfrm>
            <a:off x="1098425" y="363175"/>
            <a:ext cx="2066100" cy="1122300"/>
          </a:xfrm>
          <a:prstGeom prst="bevel">
            <a:avLst>
              <a:gd name="adj" fmla="val 125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Lin &amp; Kernighan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1973</a:t>
            </a:r>
            <a:endParaRPr sz="1400" b="0" i="0" u="none" strike="noStrike" cap="none">
              <a:solidFill>
                <a:srgbClr val="000000"/>
              </a:solidFill>
              <a:latin typeface="Arial"/>
              <a:ea typeface="Arial"/>
              <a:cs typeface="Arial"/>
              <a:sym typeface="Arial"/>
            </a:endParaRPr>
          </a:p>
        </p:txBody>
      </p:sp>
      <p:sp>
        <p:nvSpPr>
          <p:cNvPr id="202" name="Google Shape;202;p18"/>
          <p:cNvSpPr/>
          <p:nvPr/>
        </p:nvSpPr>
        <p:spPr>
          <a:xfrm>
            <a:off x="986600" y="3469450"/>
            <a:ext cx="1379700" cy="13566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Primary source for early TSP</a:t>
            </a:r>
            <a:endParaRPr sz="1400" b="0" i="0" u="none" strike="noStrike" cap="none">
              <a:solidFill>
                <a:srgbClr val="000000"/>
              </a:solidFill>
              <a:latin typeface="Arial"/>
              <a:ea typeface="Arial"/>
              <a:cs typeface="Arial"/>
              <a:sym typeface="Arial"/>
            </a:endParaRPr>
          </a:p>
        </p:txBody>
      </p:sp>
      <p:sp>
        <p:nvSpPr>
          <p:cNvPr id="203" name="Google Shape;203;p18"/>
          <p:cNvSpPr/>
          <p:nvPr/>
        </p:nvSpPr>
        <p:spPr>
          <a:xfrm>
            <a:off x="5485525" y="325925"/>
            <a:ext cx="2616350" cy="837900"/>
          </a:xfrm>
          <a:prstGeom prst="flowChartInternalStorag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Sathyan, Boone, &amp; Cohen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2015</a:t>
            </a:r>
            <a:endParaRPr sz="1400" b="0" i="0" u="none" strike="noStrike" cap="none">
              <a:solidFill>
                <a:srgbClr val="000000"/>
              </a:solidFill>
              <a:latin typeface="Arial"/>
              <a:ea typeface="Arial"/>
              <a:cs typeface="Arial"/>
              <a:sym typeface="Arial"/>
            </a:endParaRPr>
          </a:p>
        </p:txBody>
      </p:sp>
      <p:sp>
        <p:nvSpPr>
          <p:cNvPr id="204" name="Google Shape;204;p18"/>
          <p:cNvSpPr/>
          <p:nvPr/>
        </p:nvSpPr>
        <p:spPr>
          <a:xfrm rot="-610605">
            <a:off x="5765500" y="3377612"/>
            <a:ext cx="2616350" cy="1092625"/>
          </a:xfrm>
          <a:prstGeom prst="flowChartPunchedTap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Recent GRA for Project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Knowledgeable about the applications of the research.</a:t>
            </a:r>
            <a:endParaRPr sz="1400" b="0" i="0" u="none" strike="noStrike" cap="none">
              <a:solidFill>
                <a:srgbClr val="000000"/>
              </a:solidFill>
              <a:latin typeface="Arial"/>
              <a:ea typeface="Arial"/>
              <a:cs typeface="Arial"/>
              <a:sym typeface="Arial"/>
            </a:endParaRPr>
          </a:p>
        </p:txBody>
      </p:sp>
      <p:sp>
        <p:nvSpPr>
          <p:cNvPr id="205" name="Google Shape;205;p18"/>
          <p:cNvSpPr/>
          <p:nvPr/>
        </p:nvSpPr>
        <p:spPr>
          <a:xfrm rot="-792032">
            <a:off x="5710898" y="1222420"/>
            <a:ext cx="3003153" cy="2320656"/>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“Comparison of Approximate Approaches to Solving the TSP and Its Application to UAV Swarming”</a:t>
            </a:r>
            <a:endParaRPr sz="1400" b="0" i="0" u="none" strike="noStrike" cap="none" dirty="0">
              <a:solidFill>
                <a:srgbClr val="000000"/>
              </a:solidFill>
              <a:latin typeface="Arial"/>
              <a:ea typeface="Arial"/>
              <a:cs typeface="Arial"/>
              <a:sym typeface="Arial"/>
            </a:endParaRPr>
          </a:p>
        </p:txBody>
      </p:sp>
      <p:sp>
        <p:nvSpPr>
          <p:cNvPr id="206" name="Google Shape;206;p18"/>
          <p:cNvSpPr/>
          <p:nvPr/>
        </p:nvSpPr>
        <p:spPr>
          <a:xfrm rot="944184">
            <a:off x="870286" y="1214829"/>
            <a:ext cx="2042248" cy="2558784"/>
          </a:xfrm>
          <a:prstGeom prst="down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7916"/>
              </a:lnSpc>
              <a:spcBef>
                <a:spcPts val="0"/>
              </a:spcBef>
              <a:spcAft>
                <a:spcPts val="800"/>
              </a:spcAft>
              <a:buClr>
                <a:srgbClr val="000000"/>
              </a:buClr>
              <a:buSzPts val="1000"/>
              <a:buFont typeface="Arial"/>
              <a:buNone/>
            </a:pPr>
            <a:endParaRPr lang="en" b="0" i="0" u="none" strike="noStrike" cap="none" dirty="0" smtClean="0">
              <a:solidFill>
                <a:srgbClr val="000000"/>
              </a:solidFill>
              <a:latin typeface="Arial"/>
              <a:ea typeface="Arial"/>
              <a:cs typeface="Arial"/>
              <a:sym typeface="Arial"/>
            </a:endParaRPr>
          </a:p>
          <a:p>
            <a:pPr marL="0" marR="0" lvl="0" indent="0" algn="l" rtl="0">
              <a:lnSpc>
                <a:spcPct val="107916"/>
              </a:lnSpc>
              <a:spcBef>
                <a:spcPts val="0"/>
              </a:spcBef>
              <a:spcAft>
                <a:spcPts val="800"/>
              </a:spcAft>
              <a:buClr>
                <a:srgbClr val="000000"/>
              </a:buClr>
              <a:buSzPts val="1000"/>
              <a:buFont typeface="Arial"/>
              <a:buNone/>
            </a:pPr>
            <a:r>
              <a:rPr lang="en" b="0" i="0" u="none" strike="noStrike" cap="none" dirty="0" smtClean="0">
                <a:solidFill>
                  <a:srgbClr val="000000"/>
                </a:solidFill>
                <a:latin typeface="Arial"/>
                <a:ea typeface="Arial"/>
                <a:cs typeface="Arial"/>
                <a:sym typeface="Arial"/>
              </a:rPr>
              <a:t>“</a:t>
            </a:r>
            <a:r>
              <a:rPr lang="en" b="0" i="0" u="none" strike="noStrike" cap="none" dirty="0">
                <a:solidFill>
                  <a:srgbClr val="000000"/>
                </a:solidFill>
                <a:latin typeface="Arial"/>
                <a:ea typeface="Arial"/>
                <a:cs typeface="Arial"/>
                <a:sym typeface="Arial"/>
              </a:rPr>
              <a:t>An Effective Heuristic Algorithm for the Traveling-Salesman Problem”.</a:t>
            </a:r>
            <a:endParaRPr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9"/>
          <p:cNvSpPr txBox="1">
            <a:spLocks noGrp="1"/>
          </p:cNvSpPr>
          <p:nvPr>
            <p:ph type="title"/>
          </p:nvPr>
        </p:nvSpPr>
        <p:spPr>
          <a:xfrm>
            <a:off x="819150" y="399300"/>
            <a:ext cx="7505700" cy="95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3000" b="0" i="0" u="none" strike="noStrike" cap="none">
                <a:solidFill>
                  <a:schemeClr val="lt1"/>
                </a:solidFill>
                <a:latin typeface="Nunito"/>
                <a:ea typeface="Nunito"/>
                <a:cs typeface="Nunito"/>
                <a:sym typeface="Nunito"/>
              </a:rPr>
              <a:t>Goals </a:t>
            </a:r>
            <a:endParaRPr sz="3000" b="0" i="0" u="none" strike="noStrike" cap="none">
              <a:solidFill>
                <a:schemeClr val="lt1"/>
              </a:solidFill>
              <a:latin typeface="Nunito"/>
              <a:ea typeface="Nunito"/>
              <a:cs typeface="Nunito"/>
              <a:sym typeface="Nunito"/>
            </a:endParaRPr>
          </a:p>
        </p:txBody>
      </p:sp>
      <p:sp>
        <p:nvSpPr>
          <p:cNvPr id="212" name="Google Shape;212;p19"/>
          <p:cNvSpPr txBox="1">
            <a:spLocks noGrp="1"/>
          </p:cNvSpPr>
          <p:nvPr>
            <p:ph type="body" idx="1"/>
          </p:nvPr>
        </p:nvSpPr>
        <p:spPr>
          <a:xfrm>
            <a:off x="819150" y="1008875"/>
            <a:ext cx="7505700" cy="24480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2"/>
              </a:buClr>
              <a:buSzPts val="1400"/>
              <a:buFont typeface="Calibri"/>
              <a:buChar char="●"/>
            </a:pPr>
            <a:r>
              <a:rPr lang="en" sz="1400" b="0" i="0" u="none" strike="noStrike" cap="none">
                <a:solidFill>
                  <a:schemeClr val="dk2"/>
                </a:solidFill>
                <a:latin typeface="Calibri"/>
                <a:ea typeface="Calibri"/>
                <a:cs typeface="Calibri"/>
                <a:sym typeface="Calibri"/>
              </a:rPr>
              <a:t>Understanding  of Traveling Salesman Problem</a:t>
            </a:r>
            <a:endParaRPr sz="1400" b="0" i="0" u="none" strike="noStrike" cap="none">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en" sz="1400" b="0" i="0" u="none" strike="noStrike" cap="none">
                <a:solidFill>
                  <a:schemeClr val="dk2"/>
                </a:solidFill>
                <a:latin typeface="Calibri"/>
                <a:ea typeface="Calibri"/>
                <a:cs typeface="Calibri"/>
                <a:sym typeface="Calibri"/>
              </a:rPr>
              <a:t>Create a GA by introducing parameters</a:t>
            </a:r>
            <a:endParaRPr sz="1400" b="0" i="0" u="none" strike="noStrike" cap="none">
              <a:solidFill>
                <a:schemeClr val="dk2"/>
              </a:solidFill>
              <a:latin typeface="Calibri"/>
              <a:ea typeface="Calibri"/>
              <a:cs typeface="Calibri"/>
              <a:sym typeface="Calibri"/>
            </a:endParaRPr>
          </a:p>
          <a:p>
            <a:pPr marL="457200" marR="0" lvl="0" indent="-317500" algn="l" rtl="0">
              <a:lnSpc>
                <a:spcPct val="115000"/>
              </a:lnSpc>
              <a:spcBef>
                <a:spcPts val="0"/>
              </a:spcBef>
              <a:spcAft>
                <a:spcPts val="0"/>
              </a:spcAft>
              <a:buClr>
                <a:schemeClr val="dk2"/>
              </a:buClr>
              <a:buSzPts val="1400"/>
              <a:buFont typeface="Calibri"/>
              <a:buChar char="●"/>
            </a:pPr>
            <a:r>
              <a:rPr lang="en" sz="1400" b="0" i="0" u="none" strike="noStrike" cap="none">
                <a:solidFill>
                  <a:schemeClr val="dk2"/>
                </a:solidFill>
                <a:latin typeface="Calibri"/>
                <a:ea typeface="Calibri"/>
                <a:cs typeface="Calibri"/>
                <a:sym typeface="Calibri"/>
              </a:rPr>
              <a:t>Develop a GA that uses clustering for the MTSP</a:t>
            </a:r>
            <a:endParaRPr sz="1400" b="0" i="0" u="none" strike="noStrike" cap="none">
              <a:solidFill>
                <a:schemeClr val="dk2"/>
              </a:solidFill>
              <a:latin typeface="Calibri"/>
              <a:ea typeface="Calibri"/>
              <a:cs typeface="Calibri"/>
              <a:sym typeface="Calibri"/>
            </a:endParaRPr>
          </a:p>
          <a:p>
            <a:pPr marL="0" marR="0" lvl="0" indent="0" algn="l" rtl="0">
              <a:lnSpc>
                <a:spcPct val="115000"/>
              </a:lnSpc>
              <a:spcBef>
                <a:spcPts val="1600"/>
              </a:spcBef>
              <a:spcAft>
                <a:spcPts val="1600"/>
              </a:spcAft>
              <a:buClr>
                <a:schemeClr val="dk2"/>
              </a:buClr>
              <a:buSzPts val="1300"/>
              <a:buFont typeface="Calibri"/>
              <a:buNone/>
            </a:pPr>
            <a:endParaRPr sz="1300" b="0" i="0" u="none" strike="noStrike" cap="none">
              <a:solidFill>
                <a:schemeClr val="dk2"/>
              </a:solidFill>
              <a:latin typeface="Calibri"/>
              <a:ea typeface="Calibri"/>
              <a:cs typeface="Calibri"/>
              <a:sym typeface="Calibri"/>
            </a:endParaRPr>
          </a:p>
        </p:txBody>
      </p:sp>
      <p:sp>
        <p:nvSpPr>
          <p:cNvPr id="213" name="Google Shape;213;p1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7</a:t>
            </a:fld>
            <a:endParaRPr sz="1000" b="0" i="0" u="none" strike="noStrike" cap="none">
              <a:solidFill>
                <a:schemeClr val="dk2"/>
              </a:solidFill>
              <a:latin typeface="Nunito"/>
              <a:ea typeface="Nunito"/>
              <a:cs typeface="Nunito"/>
              <a:sym typeface="Nunito"/>
            </a:endParaRPr>
          </a:p>
        </p:txBody>
      </p:sp>
      <p:pic>
        <p:nvPicPr>
          <p:cNvPr id="214" name="Google Shape;214;p19"/>
          <p:cNvPicPr preferRelativeResize="0"/>
          <p:nvPr/>
        </p:nvPicPr>
        <p:blipFill rotWithShape="1">
          <a:blip r:embed="rId3">
            <a:alphaModFix/>
          </a:blip>
          <a:srcRect/>
          <a:stretch/>
        </p:blipFill>
        <p:spPr>
          <a:xfrm>
            <a:off x="5649920" y="1668025"/>
            <a:ext cx="2864605" cy="1989313"/>
          </a:xfrm>
          <a:prstGeom prst="rect">
            <a:avLst/>
          </a:prstGeom>
          <a:noFill/>
          <a:ln>
            <a:noFill/>
          </a:ln>
        </p:spPr>
      </p:pic>
      <p:pic>
        <p:nvPicPr>
          <p:cNvPr id="215" name="Google Shape;215;p19"/>
          <p:cNvPicPr preferRelativeResize="0"/>
          <p:nvPr/>
        </p:nvPicPr>
        <p:blipFill rotWithShape="1">
          <a:blip r:embed="rId4">
            <a:alphaModFix/>
          </a:blip>
          <a:srcRect/>
          <a:stretch/>
        </p:blipFill>
        <p:spPr>
          <a:xfrm>
            <a:off x="628250" y="2134975"/>
            <a:ext cx="3202525" cy="1832900"/>
          </a:xfrm>
          <a:prstGeom prst="rect">
            <a:avLst/>
          </a:prstGeom>
          <a:noFill/>
          <a:ln>
            <a:noFill/>
          </a:ln>
        </p:spPr>
      </p:pic>
      <p:pic>
        <p:nvPicPr>
          <p:cNvPr id="216" name="Google Shape;216;p19"/>
          <p:cNvPicPr preferRelativeResize="0"/>
          <p:nvPr/>
        </p:nvPicPr>
        <p:blipFill rotWithShape="1">
          <a:blip r:embed="rId5">
            <a:alphaModFix/>
          </a:blip>
          <a:srcRect/>
          <a:stretch/>
        </p:blipFill>
        <p:spPr>
          <a:xfrm>
            <a:off x="7212850" y="4011850"/>
            <a:ext cx="1482000" cy="837900"/>
          </a:xfrm>
          <a:prstGeom prst="rect">
            <a:avLst/>
          </a:prstGeom>
          <a:noFill/>
          <a:ln>
            <a:noFill/>
          </a:ln>
        </p:spPr>
      </p:pic>
      <p:sp>
        <p:nvSpPr>
          <p:cNvPr id="217" name="Google Shape;217;p19"/>
          <p:cNvSpPr txBox="1"/>
          <p:nvPr/>
        </p:nvSpPr>
        <p:spPr>
          <a:xfrm>
            <a:off x="255300" y="3770463"/>
            <a:ext cx="8633400" cy="45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r>
              <a:rPr lang="en" sz="900" b="0" i="0" u="sng" strike="noStrike" cap="none">
                <a:solidFill>
                  <a:schemeClr val="hlink"/>
                </a:solidFill>
                <a:latin typeface="Arial"/>
                <a:ea typeface="Arial"/>
                <a:cs typeface="Arial"/>
                <a:sym typeface="Arial"/>
                <a:hlinkClick r:id="rId6"/>
              </a:rPr>
              <a:t>www.solver.com/solver-platform-sdk-source-code-examples</a:t>
            </a:r>
            <a:r>
              <a:rPr lang="en" sz="900" b="0" i="0" u="none" strike="noStrike" cap="none">
                <a:solidFill>
                  <a:srgbClr val="000000"/>
                </a:solidFill>
                <a:latin typeface="Arial"/>
                <a:ea typeface="Arial"/>
                <a:cs typeface="Arial"/>
                <a:sym typeface="Arial"/>
              </a:rPr>
              <a:t>                                           ww</a:t>
            </a:r>
            <a:r>
              <a:rPr lang="en" sz="900" b="0" i="0" u="sng" strike="noStrike" cap="none">
                <a:solidFill>
                  <a:schemeClr val="hlink"/>
                </a:solidFill>
                <a:latin typeface="Arial"/>
                <a:ea typeface="Arial"/>
                <a:cs typeface="Arial"/>
                <a:sym typeface="Arial"/>
                <a:hlinkClick r:id="rId7"/>
              </a:rPr>
              <a:t>w.rcasts.com/2010/11/any-r-packages-to-solve-vehicle-routing.html</a:t>
            </a:r>
            <a:r>
              <a:rPr lang="en" sz="900" b="0" i="0" u="none" strike="noStrike" cap="none">
                <a:solidFill>
                  <a:srgbClr val="000000"/>
                </a:solidFill>
                <a:latin typeface="Arial"/>
                <a:ea typeface="Arial"/>
                <a:cs typeface="Arial"/>
                <a:sym typeface="Arial"/>
              </a:rPr>
              <a:t> </a:t>
            </a: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0"/>
          <p:cNvSpPr txBox="1">
            <a:spLocks noGrp="1"/>
          </p:cNvSpPr>
          <p:nvPr>
            <p:ph type="title"/>
          </p:nvPr>
        </p:nvSpPr>
        <p:spPr>
          <a:xfrm>
            <a:off x="744600" y="383425"/>
            <a:ext cx="7505700" cy="95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3000"/>
              <a:buFont typeface="Nunito"/>
              <a:buNone/>
            </a:pPr>
            <a:r>
              <a:rPr lang="en" sz="2400" b="0" i="0" u="none" strike="noStrike" cap="none" dirty="0">
                <a:solidFill>
                  <a:schemeClr val="lt1"/>
                </a:solidFill>
                <a:latin typeface="Arial"/>
                <a:ea typeface="Arial"/>
                <a:cs typeface="Arial"/>
                <a:sym typeface="Arial"/>
              </a:rPr>
              <a:t>Objectives</a:t>
            </a:r>
            <a:endParaRPr sz="2400" b="0" i="0" u="none" strike="noStrike" cap="none" dirty="0">
              <a:solidFill>
                <a:schemeClr val="lt1"/>
              </a:solidFill>
              <a:latin typeface="Arial"/>
              <a:ea typeface="Arial"/>
              <a:cs typeface="Arial"/>
              <a:sym typeface="Arial"/>
            </a:endParaRPr>
          </a:p>
        </p:txBody>
      </p:sp>
      <p:sp>
        <p:nvSpPr>
          <p:cNvPr id="223" name="Google Shape;223;p20"/>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dk2"/>
                </a:solidFill>
                <a:latin typeface="Nunito"/>
                <a:ea typeface="Nunito"/>
                <a:cs typeface="Nunito"/>
                <a:sym typeface="Nunito"/>
              </a:rPr>
              <a:t>8</a:t>
            </a:fld>
            <a:endParaRPr sz="1000" b="0" i="0" u="none" strike="noStrike" cap="none">
              <a:solidFill>
                <a:schemeClr val="dk2"/>
              </a:solidFill>
              <a:latin typeface="Nunito"/>
              <a:ea typeface="Nunito"/>
              <a:cs typeface="Nunito"/>
              <a:sym typeface="Nunito"/>
            </a:endParaRPr>
          </a:p>
        </p:txBody>
      </p:sp>
      <p:pic>
        <p:nvPicPr>
          <p:cNvPr id="224" name="Google Shape;224;p20"/>
          <p:cNvPicPr preferRelativeResize="0"/>
          <p:nvPr/>
        </p:nvPicPr>
        <p:blipFill rotWithShape="1">
          <a:blip r:embed="rId3">
            <a:alphaModFix/>
          </a:blip>
          <a:srcRect/>
          <a:stretch/>
        </p:blipFill>
        <p:spPr>
          <a:xfrm>
            <a:off x="7212850" y="4011850"/>
            <a:ext cx="1482000" cy="837900"/>
          </a:xfrm>
          <a:prstGeom prst="rect">
            <a:avLst/>
          </a:prstGeom>
          <a:noFill/>
          <a:ln>
            <a:noFill/>
          </a:ln>
        </p:spPr>
      </p:pic>
      <p:sp>
        <p:nvSpPr>
          <p:cNvPr id="225" name="Google Shape;225;p20"/>
          <p:cNvSpPr/>
          <p:nvPr/>
        </p:nvSpPr>
        <p:spPr>
          <a:xfrm>
            <a:off x="388883" y="1900850"/>
            <a:ext cx="1459642" cy="894600"/>
          </a:xfrm>
          <a:prstGeom prst="teardrop">
            <a:avLst>
              <a:gd name="adj" fmla="val 100000"/>
            </a:avLst>
          </a:prstGeom>
          <a:solidFill>
            <a:srgbClr val="0000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buSzPts val="1400"/>
            </a:pPr>
            <a:r>
              <a:rPr lang="en" sz="1400" b="0" i="0" u="none" strike="noStrike" cap="none" dirty="0">
                <a:solidFill>
                  <a:srgbClr val="FFFFFF"/>
                </a:solidFill>
                <a:latin typeface="Arial"/>
                <a:ea typeface="Arial"/>
                <a:cs typeface="Arial"/>
                <a:sym typeface="Arial"/>
              </a:rPr>
              <a:t>Learn </a:t>
            </a:r>
            <a:r>
              <a:rPr lang="en-US" dirty="0" smtClean="0">
                <a:solidFill>
                  <a:schemeClr val="tx1"/>
                </a:solidFill>
              </a:rPr>
              <a:t>MATLAB®®</a:t>
            </a:r>
            <a:r>
              <a:rPr lang="en" sz="1400" b="0" i="0" u="none" strike="noStrike" cap="none" dirty="0" smtClean="0">
                <a:solidFill>
                  <a:srgbClr val="FFFFFF"/>
                </a:solidFill>
                <a:latin typeface="Arial"/>
                <a:ea typeface="Arial"/>
                <a:cs typeface="Arial"/>
                <a:sym typeface="Arial"/>
              </a:rPr>
              <a:t>coding</a:t>
            </a:r>
            <a:endParaRPr sz="1400" b="0" i="0" u="none" strike="noStrike" cap="none" dirty="0">
              <a:solidFill>
                <a:srgbClr val="FFFFFF"/>
              </a:solidFill>
              <a:latin typeface="Arial"/>
              <a:ea typeface="Arial"/>
              <a:cs typeface="Arial"/>
              <a:sym typeface="Arial"/>
            </a:endParaRPr>
          </a:p>
        </p:txBody>
      </p:sp>
      <p:sp>
        <p:nvSpPr>
          <p:cNvPr id="226" name="Google Shape;226;p20"/>
          <p:cNvSpPr/>
          <p:nvPr/>
        </p:nvSpPr>
        <p:spPr>
          <a:xfrm rot="1649920">
            <a:off x="1855947" y="2052234"/>
            <a:ext cx="1786766" cy="1038033"/>
          </a:xfrm>
          <a:prstGeom prst="teardrop">
            <a:avLst>
              <a:gd name="adj" fmla="val 100000"/>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Test NN, 2-Opt, GA algorithms</a:t>
            </a:r>
            <a:endParaRPr sz="1400" b="0" i="0" u="none" strike="noStrike" cap="none">
              <a:solidFill>
                <a:srgbClr val="FFFFFF"/>
              </a:solidFill>
              <a:latin typeface="Arial"/>
              <a:ea typeface="Arial"/>
              <a:cs typeface="Arial"/>
              <a:sym typeface="Arial"/>
            </a:endParaRPr>
          </a:p>
        </p:txBody>
      </p:sp>
      <p:sp>
        <p:nvSpPr>
          <p:cNvPr id="227" name="Google Shape;227;p20"/>
          <p:cNvSpPr/>
          <p:nvPr/>
        </p:nvSpPr>
        <p:spPr>
          <a:xfrm>
            <a:off x="3749550" y="2370475"/>
            <a:ext cx="2012700" cy="1356600"/>
          </a:xfrm>
          <a:prstGeom prst="teardrop">
            <a:avLst>
              <a:gd name="adj" fmla="val 10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Test modified GA against 2-Opt &amp; GA for more optimal path</a:t>
            </a:r>
            <a:endParaRPr sz="1400" b="0" i="0" u="none" strike="noStrike" cap="none">
              <a:solidFill>
                <a:srgbClr val="FFFFFF"/>
              </a:solidFill>
              <a:latin typeface="Arial"/>
              <a:ea typeface="Arial"/>
              <a:cs typeface="Arial"/>
              <a:sym typeface="Arial"/>
            </a:endParaRPr>
          </a:p>
        </p:txBody>
      </p:sp>
      <p:sp>
        <p:nvSpPr>
          <p:cNvPr id="228" name="Google Shape;228;p20"/>
          <p:cNvSpPr/>
          <p:nvPr/>
        </p:nvSpPr>
        <p:spPr>
          <a:xfrm rot="-606213">
            <a:off x="5978435" y="1531793"/>
            <a:ext cx="1802452" cy="1632733"/>
          </a:xfrm>
          <a:prstGeom prst="teardrop">
            <a:avLst>
              <a:gd name="adj" fmla="val 100000"/>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Use clustering with a depot to test GA for MTSP</a:t>
            </a:r>
            <a:endParaRPr sz="1400" b="0"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9</a:t>
            </a:fld>
            <a:endParaRPr lang="en"/>
          </a:p>
        </p:txBody>
      </p:sp>
      <p:graphicFrame>
        <p:nvGraphicFramePr>
          <p:cNvPr id="5" name="Diagram 4"/>
          <p:cNvGraphicFramePr/>
          <p:nvPr>
            <p:extLst>
              <p:ext uri="{D42A27DB-BD31-4B8C-83A1-F6EECF244321}">
                <p14:modId xmlns:p14="http://schemas.microsoft.com/office/powerpoint/2010/main" val="2261073613"/>
              </p:ext>
            </p:extLst>
          </p:nvPr>
        </p:nvGraphicFramePr>
        <p:xfrm>
          <a:off x="1018310" y="762000"/>
          <a:ext cx="7245926" cy="3781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Google Shape;242;p22"/>
          <p:cNvSpPr txBox="1">
            <a:spLocks noGrp="1"/>
          </p:cNvSpPr>
          <p:nvPr>
            <p:ph type="title"/>
          </p:nvPr>
        </p:nvSpPr>
        <p:spPr>
          <a:xfrm>
            <a:off x="1018310" y="2194213"/>
            <a:ext cx="7046842" cy="755073"/>
          </a:xfrm>
          <a:prstGeom prst="rect">
            <a:avLst/>
          </a:prstGeom>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ctr" rtl="0">
              <a:spcBef>
                <a:spcPts val="0"/>
              </a:spcBef>
              <a:spcAft>
                <a:spcPts val="0"/>
              </a:spcAft>
              <a:buClr>
                <a:schemeClr val="lt1"/>
              </a:buClr>
              <a:buSzPts val="3000"/>
              <a:buFont typeface="Nunito"/>
              <a:buNone/>
            </a:pPr>
            <a:r>
              <a:rPr lang="en" dirty="0">
                <a:solidFill>
                  <a:schemeClr val="tx1"/>
                </a:solidFill>
              </a:rPr>
              <a:t>Research Tasks to be Undertaken</a:t>
            </a:r>
            <a:endParaRPr dirty="0">
              <a:solidFill>
                <a:schemeClr val="tx1"/>
              </a:solidFill>
            </a:endParaRPr>
          </a:p>
          <a:p>
            <a:pPr marL="0" lvl="0" indent="0">
              <a:spcBef>
                <a:spcPts val="0"/>
              </a:spcBef>
              <a:spcAft>
                <a:spcPts val="0"/>
              </a:spcAft>
              <a:buNone/>
            </a:pPr>
            <a:endParaRPr dirty="0"/>
          </a:p>
        </p:txBody>
      </p:sp>
    </p:spTree>
    <p:extLst>
      <p:ext uri="{BB962C8B-B14F-4D97-AF65-F5344CB8AC3E}">
        <p14:creationId xmlns:p14="http://schemas.microsoft.com/office/powerpoint/2010/main" val="979147179"/>
      </p:ext>
    </p:extLst>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1167</Words>
  <Application>Microsoft Office PowerPoint</Application>
  <PresentationFormat>On-screen Show (16:9)</PresentationFormat>
  <Paragraphs>223</Paragraphs>
  <Slides>22</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Times New Roman</vt:lpstr>
      <vt:lpstr>Calibri</vt:lpstr>
      <vt:lpstr>Lobster</vt:lpstr>
      <vt:lpstr>Nunito</vt:lpstr>
      <vt:lpstr>Shift</vt:lpstr>
      <vt:lpstr>PowerPoint Presentation</vt:lpstr>
      <vt:lpstr>Table of Contents</vt:lpstr>
      <vt:lpstr>Introduction</vt:lpstr>
      <vt:lpstr>Abstract</vt:lpstr>
      <vt:lpstr>  How Many Paths? </vt:lpstr>
      <vt:lpstr>Background Literature Review</vt:lpstr>
      <vt:lpstr>Goals </vt:lpstr>
      <vt:lpstr>Objectives</vt:lpstr>
      <vt:lpstr>Research Tasks to be Undertaken </vt:lpstr>
      <vt:lpstr>Timeline</vt:lpstr>
      <vt:lpstr>Research Training Received</vt:lpstr>
      <vt:lpstr>Progress Made</vt:lpstr>
      <vt:lpstr>PowerPoint Presentation</vt:lpstr>
      <vt:lpstr>my_GA</vt:lpstr>
      <vt:lpstr>Comparison of 2-Opt, MATLAB® GA, My_GA using 50 randomized cities</vt:lpstr>
      <vt:lpstr>Comparison of 2-Opt, MATLAB® GA, My_GA using 50 randomized cities</vt:lpstr>
      <vt:lpstr>The Multiple Traveling Salesman Problem</vt:lpstr>
      <vt:lpstr>Results of MTSP Testing - Beth</vt:lpstr>
      <vt:lpstr>Results of MTSP Testing - Kelly</vt:lpstr>
      <vt:lpstr>Unit 1: A Day at Kings Island Beth Francis</vt:lpstr>
      <vt:lpstr>Unit 1 - Building a Better Tunnel </vt:lpstr>
      <vt:lpstr>           RET is funded by the National Science Foundation, grant # EEC-1710826  Project Faculty Mentors, Dr. Jeff Kastner and Dr. Manish Kumar Graduate Research Assistant, Mr. Siddharth Sridhar RET Project Director and Principal Investigator, Dr. Anant Kukreti RET Co-Project Director and Co-Principal Investigator, Dr. Margaret Kupferle RET Resource Persons and Grant Coordinators, Debbie Liberi and Kristin Barnes RET Engineering Resource Teacher, Pamela Truesdell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CHEE-User</dc:creator>
  <cp:lastModifiedBy>Lindsey, Kelly</cp:lastModifiedBy>
  <cp:revision>13</cp:revision>
  <dcterms:modified xsi:type="dcterms:W3CDTF">2018-07-25T14:44:27Z</dcterms:modified>
</cp:coreProperties>
</file>